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9" r:id="rId2"/>
    <p:sldId id="280" r:id="rId3"/>
    <p:sldId id="262" r:id="rId4"/>
    <p:sldId id="274" r:id="rId5"/>
    <p:sldId id="268" r:id="rId6"/>
    <p:sldId id="275" r:id="rId7"/>
    <p:sldId id="258" r:id="rId8"/>
    <p:sldId id="257" r:id="rId9"/>
    <p:sldId id="276" r:id="rId10"/>
    <p:sldId id="277" r:id="rId11"/>
    <p:sldId id="278" r:id="rId12"/>
    <p:sldId id="272" r:id="rId13"/>
    <p:sldId id="273" r:id="rId14"/>
    <p:sldId id="260" r:id="rId15"/>
    <p:sldId id="265" r:id="rId16"/>
    <p:sldId id="266" r:id="rId17"/>
    <p:sldId id="259" r:id="rId18"/>
    <p:sldId id="264" r:id="rId19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A164D-C4A6-423A-9435-936047C4A00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A8E3A-7229-4179-A261-76A78FC6B2B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FADF-92CC-4B30-95E2-8D086E7279FE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4029_bcd_koder_4028_5led_2019_cmos.ms12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555_4029_bcd_koder_4028_5led_2019_cmos.ms12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4029_4543_555_2019.ms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2_segment_4029_4543_555_2019.ms12" TargetMode="External"/><Relationship Id="rId4" Type="http://schemas.openxmlformats.org/officeDocument/2006/relationships/hyperlink" Target="https://sk.wikipedia.org/wiki/BCD_k%C3%B3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bcd_koder_4028_10led_2019_cmos.ms1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bcd_koder_4029_4028_10led_2019.ms12" TargetMode="External"/><Relationship Id="rId2" Type="http://schemas.openxmlformats.org/officeDocument/2006/relationships/hyperlink" Target="bcd_koder_4028_10led.ms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bcd_koder_4028_10led.ms12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555_bcd_koder_4029_4028_10led_2019.ms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cd_koder_4028_5led_2019_cmos.ms12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4282" y="214290"/>
            <a:ext cx="8572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Opakovanie:</a:t>
            </a:r>
          </a:p>
          <a:p>
            <a:endParaRPr lang="sk-SK" sz="2800" b="1" dirty="0" smtClean="0"/>
          </a:p>
          <a:p>
            <a:pPr marL="342900" indent="-342900">
              <a:buAutoNum type="arabicPeriod"/>
            </a:pPr>
            <a:r>
              <a:rPr lang="sk-SK" sz="2000" dirty="0" smtClean="0"/>
              <a:t>Lineárny napájací zdroj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Nízkofrekvenčný zosilňovač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Rozdelenie zosilňovačov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Výkonový zosilňovač, typy 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Operačný zosilňovač, typy OZ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Charakterizuj hradlo AND, OR, XOR, XNOR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02" y="500042"/>
            <a:ext cx="881941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71406" y="7141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čítač</a:t>
            </a:r>
            <a:r>
              <a:rPr lang="sk-SK" sz="2400" b="1" dirty="0" smtClean="0"/>
              <a:t> (4029) binárneho čísla na kód 1 z 5 (4028)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286644" y="60007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72" y="857232"/>
            <a:ext cx="8910128" cy="56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44" y="14285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kóder</a:t>
            </a:r>
            <a:r>
              <a:rPr lang="sk-SK" sz="2400" b="1" dirty="0" smtClean="0"/>
              <a:t> binárneho čísla na kód 1 z 5 (4028) s generátorom impulzov 555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286644" y="60007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00528" cy="32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0" y="364331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 – PRESET ENABLE – povoľuje prednastaviť počítadlo na ľubovoľný stav, asynchrónne s hodinami</a:t>
            </a:r>
          </a:p>
          <a:p>
            <a:r>
              <a:rPr lang="sk-SK" dirty="0" smtClean="0"/>
              <a:t>4, 12, 13, 14 – JAM, umožňuje prednastaviť stav počítadla</a:t>
            </a:r>
          </a:p>
          <a:p>
            <a:r>
              <a:rPr lang="sk-SK" dirty="0" smtClean="0"/>
              <a:t>6,11,14,2 - OUTPUT – výstupné hodnoty</a:t>
            </a:r>
          </a:p>
          <a:p>
            <a:r>
              <a:rPr lang="sk-SK" dirty="0" smtClean="0"/>
              <a:t> 5 – CARRY IN – prenos z nižšieho rádu</a:t>
            </a:r>
          </a:p>
          <a:p>
            <a:r>
              <a:rPr lang="sk-SK" dirty="0" smtClean="0"/>
              <a:t>7 – CARRY OUT – prenos do vyššieho rádu</a:t>
            </a:r>
          </a:p>
          <a:p>
            <a:r>
              <a:rPr lang="sk-SK" dirty="0" smtClean="0"/>
              <a:t>10 – UP/DOWN  - počítanie smerom nahor alebo nadol</a:t>
            </a:r>
          </a:p>
          <a:p>
            <a:r>
              <a:rPr lang="sk-SK" dirty="0" smtClean="0"/>
              <a:t>9 – BINARY/DECODE – binárne alebo dekadické počítanie</a:t>
            </a:r>
          </a:p>
          <a:p>
            <a:r>
              <a:rPr lang="sk-SK" dirty="0" smtClean="0"/>
              <a:t>15 – CLOCK – hodinový vstup</a:t>
            </a:r>
          </a:p>
          <a:p>
            <a:r>
              <a:rPr lang="sk-SK" dirty="0" smtClean="0"/>
              <a:t>8 – napájanie OV</a:t>
            </a:r>
          </a:p>
          <a:p>
            <a:r>
              <a:rPr lang="sk-SK" dirty="0" smtClean="0"/>
              <a:t>16 – napájanie +3V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643570" y="21429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b="1" dirty="0" err="1" smtClean="0"/>
              <a:t>Čítač</a:t>
            </a:r>
            <a:r>
              <a:rPr lang="sk-SK" sz="2400" b="1" dirty="0" smtClean="0"/>
              <a:t> 4029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572000" y="928670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PH – určuje typ zapojenia pre zobrazenie svietenia diód</a:t>
            </a:r>
          </a:p>
          <a:p>
            <a:r>
              <a:rPr lang="sk-SK" dirty="0" smtClean="0"/>
              <a:t>PH=0 – zapojenie so spoločnou katódou</a:t>
            </a:r>
          </a:p>
          <a:p>
            <a:r>
              <a:rPr lang="sk-SK" dirty="0" smtClean="0"/>
              <a:t>PH=1 – zapojenie so spoločnou anódou</a:t>
            </a:r>
          </a:p>
          <a:p>
            <a:endParaRPr lang="sk-SK" dirty="0" smtClean="0"/>
          </a:p>
          <a:p>
            <a:r>
              <a:rPr lang="sk-SK" dirty="0" smtClean="0"/>
              <a:t>LD=1 – použitý BCD kód</a:t>
            </a:r>
          </a:p>
          <a:p>
            <a:r>
              <a:rPr lang="sk-SK" dirty="0" smtClean="0"/>
              <a:t>BI – vypnutie displeja, riadenie jasu</a:t>
            </a:r>
          </a:p>
          <a:p>
            <a:r>
              <a:rPr lang="sk-SK" dirty="0" smtClean="0"/>
              <a:t>LD – uloženie BCD kódu</a:t>
            </a:r>
          </a:p>
          <a:p>
            <a:endParaRPr lang="sk-SK" dirty="0" smtClean="0"/>
          </a:p>
          <a:p>
            <a:r>
              <a:rPr lang="sk-SK" dirty="0" smtClean="0"/>
              <a:t>16 – kladné napájacie napätie</a:t>
            </a:r>
          </a:p>
          <a:p>
            <a:r>
              <a:rPr lang="sk-SK" dirty="0" smtClean="0"/>
              <a:t>8 - GND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214578" cy="44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4214810" y="71414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b="1" dirty="0" smtClean="0"/>
              <a:t>DEKÓDER 4543 </a:t>
            </a:r>
          </a:p>
          <a:p>
            <a:pPr algn="r"/>
            <a:r>
              <a:rPr lang="sk-SK" sz="2400" b="1" dirty="0" smtClean="0"/>
              <a:t>pre 7 segmentový displej</a:t>
            </a:r>
            <a:endParaRPr lang="sk-SK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b="5142"/>
          <a:stretch>
            <a:fillRect/>
          </a:stretch>
        </p:blipFill>
        <p:spPr bwMode="auto">
          <a:xfrm>
            <a:off x="3486915" y="4143380"/>
            <a:ext cx="2728159" cy="265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5936" y="4214818"/>
            <a:ext cx="2832337" cy="261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54976" t="34377" b="20117"/>
          <a:stretch>
            <a:fillRect/>
          </a:stretch>
        </p:blipFill>
        <p:spPr bwMode="auto">
          <a:xfrm>
            <a:off x="0" y="5214926"/>
            <a:ext cx="32420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hlinkClick r:id="rId2" action="ppaction://hlinkfile"/>
          </p:cNvPr>
          <p:cNvSpPr/>
          <p:nvPr/>
        </p:nvSpPr>
        <p:spPr>
          <a:xfrm>
            <a:off x="214282" y="6072206"/>
            <a:ext cx="135732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9144000" cy="39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44" y="142852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555: Generátor impulzov</a:t>
            </a:r>
          </a:p>
          <a:p>
            <a:r>
              <a:rPr lang="sk-SK" sz="2400" b="1" dirty="0" smtClean="0"/>
              <a:t>4029: </a:t>
            </a:r>
            <a:r>
              <a:rPr lang="sk-SK" sz="2400" b="1" dirty="0" err="1" smtClean="0"/>
              <a:t>Čítač</a:t>
            </a:r>
            <a:r>
              <a:rPr lang="sk-SK" sz="2400" b="1" dirty="0" smtClean="0"/>
              <a:t> impulzov</a:t>
            </a:r>
          </a:p>
          <a:p>
            <a:r>
              <a:rPr lang="sk-SK" sz="2400" b="1" dirty="0" smtClean="0"/>
              <a:t>4543: </a:t>
            </a:r>
            <a:r>
              <a:rPr lang="pl-PL" sz="2400" b="1" dirty="0"/>
              <a:t>dekodér z </a:t>
            </a:r>
            <a:r>
              <a:rPr lang="pl-PL" sz="2400" b="1" dirty="0">
                <a:hlinkClick r:id="rId4" tooltip="BCD kód"/>
              </a:rPr>
              <a:t>BCD</a:t>
            </a:r>
            <a:r>
              <a:rPr lang="pl-PL" sz="2400" b="1" dirty="0"/>
              <a:t> na 7-segmentový kód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14282" y="614364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5" action="ppaction://hlinkfile"/>
              </a:rPr>
              <a:t>Simulácia</a:t>
            </a:r>
            <a:endParaRPr lang="sk-SK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l="54976" t="34377" b="20117"/>
          <a:stretch>
            <a:fillRect/>
          </a:stretch>
        </p:blipFill>
        <p:spPr bwMode="auto">
          <a:xfrm>
            <a:off x="5857884" y="357166"/>
            <a:ext cx="32420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35258"/>
            <a:ext cx="8519507" cy="372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4976" t="34377" b="20117"/>
          <a:stretch>
            <a:fillRect/>
          </a:stretch>
        </p:blipFill>
        <p:spPr bwMode="auto">
          <a:xfrm>
            <a:off x="5500694" y="1000108"/>
            <a:ext cx="33830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b="5142"/>
          <a:stretch>
            <a:fillRect/>
          </a:stretch>
        </p:blipFill>
        <p:spPr bwMode="auto">
          <a:xfrm>
            <a:off x="214282" y="357166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571480"/>
            <a:ext cx="2600324" cy="24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5143504" y="0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Elektronika zobrazovacieho zariadenia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214282" y="10981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Dekóder</a:t>
            </a:r>
            <a:r>
              <a:rPr lang="sk-SK" sz="2400" b="1" dirty="0" smtClean="0"/>
              <a:t> 1 z 10 s </a:t>
            </a:r>
            <a:r>
              <a:rPr lang="sk-SK" sz="2400" b="1" dirty="0" err="1" smtClean="0"/>
              <a:t>čítačom</a:t>
            </a:r>
            <a:r>
              <a:rPr lang="sk-SK" sz="2400" b="1" dirty="0" smtClean="0"/>
              <a:t> a generátorom impulzov </a:t>
            </a:r>
            <a:endParaRPr lang="sk-SK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2985"/>
            <a:ext cx="9144000" cy="454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71942"/>
            <a:ext cx="3127436" cy="2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4028 p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7475" y="4071942"/>
            <a:ext cx="318511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bcd koder 4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5143532" cy="200026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42844" y="14285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7 segmentová LED</a:t>
            </a:r>
            <a:endParaRPr lang="sk-SK" sz="3200" b="1" dirty="0"/>
          </a:p>
        </p:txBody>
      </p:sp>
      <p:pic>
        <p:nvPicPr>
          <p:cNvPr id="18438" name="Picture 6" descr="VÃ½sledok vyhÄ¾adÃ¡vania obrÃ¡zkov pre dopyt CMOS 4543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876"/>
            <a:ext cx="6181768" cy="2357454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0042"/>
            <a:ext cx="2743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3248"/>
            <a:ext cx="3238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4543 4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14290"/>
            <a:ext cx="6357982" cy="3907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88" r="29590" b="24136"/>
          <a:stretch>
            <a:fillRect/>
          </a:stretch>
        </p:blipFill>
        <p:spPr bwMode="auto">
          <a:xfrm>
            <a:off x="0" y="285728"/>
            <a:ext cx="3236865" cy="11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úbor:Halfwave rectifie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40" r="32828" b="14998"/>
          <a:stretch>
            <a:fillRect/>
          </a:stretch>
        </p:blipFill>
        <p:spPr bwMode="auto">
          <a:xfrm flipV="1">
            <a:off x="4000496" y="71390"/>
            <a:ext cx="2286016" cy="1214470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úbor:Gratz rectifier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62" r="32656"/>
          <a:stretch>
            <a:fillRect/>
          </a:stretch>
        </p:blipFill>
        <p:spPr bwMode="auto">
          <a:xfrm>
            <a:off x="6429387" y="71414"/>
            <a:ext cx="2143141" cy="1358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5" cstate="print"/>
          <a:srcRect l="6300" t="7485" r="5501" b="13922"/>
          <a:stretch>
            <a:fillRect/>
          </a:stretch>
        </p:blipFill>
        <p:spPr bwMode="auto">
          <a:xfrm>
            <a:off x="357158" y="1500174"/>
            <a:ext cx="2214578" cy="1107289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12" r="62383" b="34146"/>
          <a:stretch>
            <a:fillRect/>
          </a:stretch>
        </p:blipFill>
        <p:spPr bwMode="auto">
          <a:xfrm>
            <a:off x="2571736" y="2643182"/>
            <a:ext cx="2428892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t="37079" r="40634"/>
          <a:stretch>
            <a:fillRect/>
          </a:stretch>
        </p:blipFill>
        <p:spPr bwMode="auto">
          <a:xfrm>
            <a:off x="6858016" y="1428735"/>
            <a:ext cx="1915716" cy="1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mage007_0.png (750×400)"/>
          <p:cNvPicPr>
            <a:picLocks noChangeAspect="1" noChangeArrowheads="1"/>
          </p:cNvPicPr>
          <p:nvPr/>
        </p:nvPicPr>
        <p:blipFill>
          <a:blip r:embed="rId8" cstate="print"/>
          <a:srcRect t="32130" r="53920" b="28181"/>
          <a:stretch>
            <a:fillRect/>
          </a:stretch>
        </p:blipFill>
        <p:spPr bwMode="auto">
          <a:xfrm>
            <a:off x="4786314" y="1643050"/>
            <a:ext cx="2021671" cy="92869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0" t="21622" r="56632" b="21622"/>
          <a:stretch>
            <a:fillRect/>
          </a:stretch>
        </p:blipFill>
        <p:spPr bwMode="auto">
          <a:xfrm>
            <a:off x="2857488" y="1500174"/>
            <a:ext cx="1867648" cy="106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/>
          <a:srcRect t="11463" r="45156"/>
          <a:stretch>
            <a:fillRect/>
          </a:stretch>
        </p:blipFill>
        <p:spPr bwMode="auto">
          <a:xfrm>
            <a:off x="4714876" y="4214819"/>
            <a:ext cx="16925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 t="14915" r="42565"/>
          <a:stretch>
            <a:fillRect/>
          </a:stretch>
        </p:blipFill>
        <p:spPr bwMode="auto">
          <a:xfrm>
            <a:off x="285720" y="4286256"/>
            <a:ext cx="2000264" cy="106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print"/>
          <a:srcRect t="15639" r="44657"/>
          <a:stretch>
            <a:fillRect/>
          </a:stretch>
        </p:blipFill>
        <p:spPr bwMode="auto">
          <a:xfrm>
            <a:off x="2428860" y="4214818"/>
            <a:ext cx="20613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8" t="13352" r="66494" b="35465"/>
          <a:stretch>
            <a:fillRect/>
          </a:stretch>
        </p:blipFill>
        <p:spPr bwMode="auto">
          <a:xfrm>
            <a:off x="4929190" y="2714620"/>
            <a:ext cx="2286016" cy="1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9" t="15533" r="71768" b="29932"/>
          <a:stretch>
            <a:fillRect/>
          </a:stretch>
        </p:blipFill>
        <p:spPr bwMode="auto">
          <a:xfrm>
            <a:off x="500034" y="2786058"/>
            <a:ext cx="1928826" cy="14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VÃ½sledok vyhÄ¾adÃ¡vania obrÃ¡zkov pre dopyt tyristo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44" y="4429132"/>
            <a:ext cx="642942" cy="623402"/>
          </a:xfrm>
          <a:prstGeom prst="rect">
            <a:avLst/>
          </a:prstGeom>
          <a:noFill/>
        </p:spPr>
      </p:pic>
      <p:pic>
        <p:nvPicPr>
          <p:cNvPr id="18" name="Picture 4" descr="VÃ½sledok vyhÄ¾adÃ¡vania obrÃ¡zkov pre dopyt tria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2462" y="4357694"/>
            <a:ext cx="615466" cy="1000132"/>
          </a:xfrm>
          <a:prstGeom prst="rect">
            <a:avLst/>
          </a:prstGeom>
          <a:noFill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00958" y="3000372"/>
            <a:ext cx="572030" cy="122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8" cstate="print"/>
          <a:srcRect t="9369" b="9817"/>
          <a:stretch>
            <a:fillRect/>
          </a:stretch>
        </p:blipFill>
        <p:spPr bwMode="auto">
          <a:xfrm>
            <a:off x="6500826" y="4429132"/>
            <a:ext cx="6291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9" r="4472" b="13864"/>
          <a:stretch>
            <a:fillRect/>
          </a:stretch>
        </p:blipFill>
        <p:spPr bwMode="auto">
          <a:xfrm>
            <a:off x="7177112" y="5214950"/>
            <a:ext cx="1895482" cy="15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0" cstate="print">
            <a:lum bright="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335360"/>
            <a:ext cx="2000264" cy="152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9" r="4472" b="13864"/>
          <a:stretch>
            <a:fillRect/>
          </a:stretch>
        </p:blipFill>
        <p:spPr bwMode="auto">
          <a:xfrm>
            <a:off x="2571736" y="5357850"/>
            <a:ext cx="1723163" cy="14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79"/>
          <a:stretch>
            <a:fillRect/>
          </a:stretch>
        </p:blipFill>
        <p:spPr bwMode="auto">
          <a:xfrm>
            <a:off x="4429124" y="5429264"/>
            <a:ext cx="2860873" cy="141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1173" b="61904"/>
          <a:stretch>
            <a:fillRect/>
          </a:stretch>
        </p:blipFill>
        <p:spPr bwMode="auto">
          <a:xfrm>
            <a:off x="395535" y="985857"/>
            <a:ext cx="8164875" cy="631993"/>
          </a:xfrm>
          <a:prstGeom prst="rect">
            <a:avLst/>
          </a:prstGeom>
          <a:noFill/>
        </p:spPr>
      </p:pic>
      <p:pic>
        <p:nvPicPr>
          <p:cNvPr id="5" name="Picture 4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3057" t="50640" b="13188"/>
          <a:stretch>
            <a:fillRect/>
          </a:stretch>
        </p:blipFill>
        <p:spPr bwMode="auto">
          <a:xfrm>
            <a:off x="467544" y="1797094"/>
            <a:ext cx="8136904" cy="610986"/>
          </a:xfrm>
          <a:prstGeom prst="rect">
            <a:avLst/>
          </a:prstGeom>
          <a:noFill/>
        </p:spPr>
      </p:pic>
      <p:cxnSp>
        <p:nvCxnSpPr>
          <p:cNvPr id="6" name="Rovná spojnica 5"/>
          <p:cNvCxnSpPr/>
          <p:nvPr/>
        </p:nvCxnSpPr>
        <p:spPr>
          <a:xfrm>
            <a:off x="1475656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>
            <a:off x="2699792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3851920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5076056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6300192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7452320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285720" y="285728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Pomenuj nasledovné logické členy</a:t>
            </a:r>
            <a:endParaRPr lang="sk-SK" sz="24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28596" y="292893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Pomenuj nasledovné zapojenia</a:t>
            </a:r>
            <a:endParaRPr lang="sk-SK" sz="2400" b="1" dirty="0"/>
          </a:p>
        </p:txBody>
      </p:sp>
      <p:pic>
        <p:nvPicPr>
          <p:cNvPr id="14" name="Obrázok 6" descr="SLO_D znač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2500330" cy="156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357562"/>
            <a:ext cx="4357718" cy="16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287782"/>
            <a:ext cx="5000660" cy="142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6750" y="12176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Pravdivostné</a:t>
            </a:r>
            <a:r>
              <a:rPr lang="sk-SK" sz="2400" b="1" dirty="0" smtClean="0"/>
              <a:t> tabuľky pre nasledovné logické funkcie :</a:t>
            </a:r>
            <a:endParaRPr lang="sk-SK" sz="2400" b="1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323528" y="693266"/>
          <a:ext cx="8136904" cy="1419225"/>
        </p:xfrm>
        <a:graphic>
          <a:graphicData uri="http://schemas.openxmlformats.org/drawingml/2006/table">
            <a:tbl>
              <a:tblPr/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1173" b="61904"/>
          <a:stretch>
            <a:fillRect/>
          </a:stretch>
        </p:blipFill>
        <p:spPr bwMode="auto">
          <a:xfrm>
            <a:off x="395535" y="3057559"/>
            <a:ext cx="8164875" cy="631993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3057" t="50640" b="13188"/>
          <a:stretch>
            <a:fillRect/>
          </a:stretch>
        </p:blipFill>
        <p:spPr bwMode="auto">
          <a:xfrm>
            <a:off x="467544" y="3868796"/>
            <a:ext cx="8136904" cy="610986"/>
          </a:xfrm>
          <a:prstGeom prst="rect">
            <a:avLst/>
          </a:prstGeom>
          <a:noFill/>
        </p:spPr>
      </p:pic>
      <p:cxnSp>
        <p:nvCxnSpPr>
          <p:cNvPr id="12" name="Rovná spojnica 11"/>
          <p:cNvCxnSpPr/>
          <p:nvPr/>
        </p:nvCxnSpPr>
        <p:spPr>
          <a:xfrm>
            <a:off x="1475656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2699792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3851920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5076056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6300192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7452320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H="1">
            <a:off x="2123728" y="219346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H="1">
            <a:off x="3347864" y="2193464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>
            <a:endCxn id="1026" idx="0"/>
          </p:cNvCxnSpPr>
          <p:nvPr/>
        </p:nvCxnSpPr>
        <p:spPr>
          <a:xfrm flipH="1">
            <a:off x="4477973" y="2193464"/>
            <a:ext cx="382059" cy="864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H="1">
            <a:off x="5652120" y="2193464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 flipH="1">
            <a:off x="6876256" y="2193464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 flipH="1">
            <a:off x="7956376" y="2193464"/>
            <a:ext cx="1440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/>
          <p:cNvSpPr txBox="1"/>
          <p:nvPr/>
        </p:nvSpPr>
        <p:spPr>
          <a:xfrm>
            <a:off x="142844" y="5094944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NEG </a:t>
            </a:r>
            <a:r>
              <a:rPr lang="sk-SK" dirty="0" smtClean="0"/>
              <a:t>= negácia, na výstupe bude opačná hodnota ako na vstupe</a:t>
            </a:r>
          </a:p>
          <a:p>
            <a:r>
              <a:rPr lang="sk-SK" b="1" dirty="0" smtClean="0"/>
              <a:t>AND</a:t>
            </a:r>
            <a:r>
              <a:rPr lang="sk-SK" dirty="0" smtClean="0"/>
              <a:t> = logický súčin, na výstupe bude logická jednotka ak sú na vstupe iba logické jednotky</a:t>
            </a:r>
          </a:p>
          <a:p>
            <a:r>
              <a:rPr lang="sk-SK" b="1" dirty="0" smtClean="0"/>
              <a:t>OR</a:t>
            </a:r>
            <a:r>
              <a:rPr lang="sk-SK" dirty="0" smtClean="0"/>
              <a:t> = logický súčet, na výstupe bude logická jednotka ak je na vstupe aspoň jedna jednotka</a:t>
            </a:r>
          </a:p>
          <a:p>
            <a:r>
              <a:rPr lang="sk-SK" b="1" dirty="0" smtClean="0"/>
              <a:t>XOR</a:t>
            </a:r>
            <a:r>
              <a:rPr lang="sk-SK" dirty="0" smtClean="0"/>
              <a:t> = </a:t>
            </a:r>
            <a:r>
              <a:rPr lang="sk-SK" dirty="0" err="1" smtClean="0"/>
              <a:t>nonekvivalencia</a:t>
            </a:r>
            <a:r>
              <a:rPr lang="sk-SK" dirty="0" smtClean="0"/>
              <a:t>, na výstupe bude logická jednotka ak sú na vstupe rozdielne hodnoty</a:t>
            </a:r>
          </a:p>
          <a:p>
            <a:r>
              <a:rPr lang="sk-SK" b="1" dirty="0" smtClean="0"/>
              <a:t>XNOR</a:t>
            </a:r>
            <a:r>
              <a:rPr lang="sk-SK" dirty="0" smtClean="0"/>
              <a:t> = ekvivalencia,  na výstupe je logická jednotka, ak sú na vstupe rovnaké hodnoty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31331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D flip flop pravda tabuÄ¾ky"/>
          <p:cNvPicPr>
            <a:picLocks noChangeAspect="1" noChangeArrowheads="1"/>
          </p:cNvPicPr>
          <p:nvPr/>
        </p:nvPicPr>
        <p:blipFill>
          <a:blip r:embed="rId3"/>
          <a:srcRect b="17682"/>
          <a:stretch>
            <a:fillRect/>
          </a:stretch>
        </p:blipFill>
        <p:spPr bwMode="auto">
          <a:xfrm>
            <a:off x="4347400" y="1428736"/>
            <a:ext cx="4653756" cy="278608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57158" y="21429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 – preklápací obvod CMOS 4013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428604"/>
            <a:ext cx="893393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76" y="71414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4028 =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z BCD na 1 z 10</a:t>
            </a:r>
            <a:endParaRPr lang="sk-SK" sz="2400" b="1" dirty="0"/>
          </a:p>
        </p:txBody>
      </p:sp>
      <p:pic>
        <p:nvPicPr>
          <p:cNvPr id="6" name="Picture 5" descr="4028 p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676137"/>
            <a:ext cx="3055992" cy="2467507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929322" y="6324921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Bin</a:t>
            </a:r>
            <a:r>
              <a:rPr lang="sk-SK" sz="2400" b="1" dirty="0" smtClean="0"/>
              <a:t>. číslo: A3 A2 A1 A0</a:t>
            </a:r>
            <a:endParaRPr lang="sk-SK" sz="2400" b="1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3214678" y="3357562"/>
          <a:ext cx="2571768" cy="335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5884"/>
                <a:gridCol w="1285884"/>
              </a:tblGrid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A3A2A1A0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Dekad</a:t>
                      </a:r>
                      <a:r>
                        <a:rPr lang="sk-SK" sz="1400" dirty="0" smtClean="0"/>
                        <a:t>.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0000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0010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0011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3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0100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4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5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0110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6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0111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7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1000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8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1001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9</a:t>
                      </a:r>
                      <a:endParaRPr lang="sk-SK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285720" y="642939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4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500042"/>
            <a:ext cx="9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4028 = dekóduje binárny vstup na dekadický výstup 1 z 10 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-32" y="7141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Čítač</a:t>
            </a:r>
            <a:r>
              <a:rPr lang="sk-SK" sz="2400" b="1" dirty="0" smtClean="0"/>
              <a:t> 4029 = dekóduje impulzy na binárne čísla</a:t>
            </a:r>
            <a:endParaRPr lang="sk-SK" sz="2400" b="1" dirty="0"/>
          </a:p>
        </p:txBody>
      </p:sp>
      <p:sp>
        <p:nvSpPr>
          <p:cNvPr id="13" name="BlokTextu 12">
            <a:hlinkClick r:id="rId2" action="ppaction://hlinkfile"/>
          </p:cNvPr>
          <p:cNvSpPr txBox="1"/>
          <p:nvPr/>
        </p:nvSpPr>
        <p:spPr>
          <a:xfrm>
            <a:off x="4071934" y="64886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8858279" cy="316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 descr="VÃ½sledok vyhÄ¾adÃ¡vania obrÃ¡zkov pre dopyt 4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640048"/>
            <a:ext cx="3786214" cy="3057112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71438" y="4071942"/>
            <a:ext cx="5000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1 – PRESET ENABLE – povoľuje prednastaviť počítadlo na ľubovoľný stav, asynchrónne s hodinami</a:t>
            </a:r>
          </a:p>
          <a:p>
            <a:r>
              <a:rPr lang="sk-SK" sz="1600" dirty="0" smtClean="0"/>
              <a:t>4, 12, 13, 14 – JAM, umožňuje prednastaviť stav počítadla</a:t>
            </a:r>
          </a:p>
          <a:p>
            <a:r>
              <a:rPr lang="sk-SK" sz="1600" dirty="0" smtClean="0"/>
              <a:t>6,11,14,2 - OUTPUT – výstupné hodnoty</a:t>
            </a:r>
          </a:p>
          <a:p>
            <a:r>
              <a:rPr lang="sk-SK" sz="1600" dirty="0" smtClean="0"/>
              <a:t> 5 – CARRY IN – prenos z nižšieho rádu</a:t>
            </a:r>
          </a:p>
          <a:p>
            <a:r>
              <a:rPr lang="sk-SK" sz="1600" dirty="0" smtClean="0"/>
              <a:t>7 – CARRY OUT – prenos do vyššieho rádu</a:t>
            </a:r>
          </a:p>
          <a:p>
            <a:r>
              <a:rPr lang="sk-SK" sz="1600" dirty="0" smtClean="0"/>
              <a:t>10 – UP/DOWN  - počítanie smerom nahor alebo nadol</a:t>
            </a:r>
          </a:p>
          <a:p>
            <a:r>
              <a:rPr lang="sk-SK" sz="1600" dirty="0" smtClean="0"/>
              <a:t>9 – BINARY/DECODE – binárne alebo dekadické počítanie</a:t>
            </a:r>
          </a:p>
          <a:p>
            <a:r>
              <a:rPr lang="sk-SK" sz="1600" dirty="0" smtClean="0"/>
              <a:t>15 – CLOCK – hodinový vstup</a:t>
            </a:r>
          </a:p>
          <a:p>
            <a:r>
              <a:rPr lang="sk-SK" sz="1600" dirty="0" smtClean="0"/>
              <a:t>8 – napájanie OV</a:t>
            </a:r>
          </a:p>
          <a:p>
            <a:r>
              <a:rPr lang="sk-SK" sz="1600" dirty="0" smtClean="0"/>
              <a:t>16 – napájanie +3V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77247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0" y="71414"/>
            <a:ext cx="9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4028 = dekóduje binárny vstup na dekadický výstup 1 z 10 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-32" y="50004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Čítač</a:t>
            </a:r>
            <a:r>
              <a:rPr lang="sk-SK" sz="2400" b="1" dirty="0" smtClean="0"/>
              <a:t> 4029 = impulzy číta na binárne číslo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-32" y="895633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555 = generátor impulzov</a:t>
            </a:r>
            <a:endParaRPr lang="sk-SK" sz="2400" b="1" dirty="0"/>
          </a:p>
        </p:txBody>
      </p:sp>
      <p:sp>
        <p:nvSpPr>
          <p:cNvPr id="9" name="BlokTextu 8">
            <a:hlinkClick r:id="rId3" action="ppaction://hlinkfile"/>
          </p:cNvPr>
          <p:cNvSpPr txBox="1"/>
          <p:nvPr/>
        </p:nvSpPr>
        <p:spPr>
          <a:xfrm>
            <a:off x="142844" y="64172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4" action="ppaction://hlinkfile"/>
              </a:rPr>
              <a:t>Simulácia</a:t>
            </a:r>
            <a:endParaRPr lang="sk-SK" b="1" dirty="0"/>
          </a:p>
        </p:txBody>
      </p:sp>
      <p:sp>
        <p:nvSpPr>
          <p:cNvPr id="14341" name="AutoShape 5" descr="VÃ½sledok vyhÄ¾adÃ¡vania obrÃ¡zkov pre dopyt cmos 40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3" name="AutoShape 7" descr="VÃ½sledok vyhÄ¾adÃ¡vania obrÃ¡zkov pre dopyt cmos 40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97801"/>
            <a:ext cx="3643338" cy="298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756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44" y="14285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kóder</a:t>
            </a:r>
            <a:r>
              <a:rPr lang="sk-SK" sz="2400" b="1" dirty="0" smtClean="0"/>
              <a:t> binárneho čísla na kód 1 z 5 (4028)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286644" y="60007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</TotalTime>
  <Words>543</Words>
  <Application>Microsoft Office PowerPoint</Application>
  <PresentationFormat>Prezentácia na obrazovke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User</cp:lastModifiedBy>
  <cp:revision>99</cp:revision>
  <dcterms:created xsi:type="dcterms:W3CDTF">2019-02-25T16:03:16Z</dcterms:created>
  <dcterms:modified xsi:type="dcterms:W3CDTF">2019-03-26T11:46:20Z</dcterms:modified>
</cp:coreProperties>
</file>