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303" r:id="rId5"/>
    <p:sldId id="306" r:id="rId6"/>
    <p:sldId id="262" r:id="rId7"/>
    <p:sldId id="302" r:id="rId8"/>
    <p:sldId id="307" r:id="rId9"/>
    <p:sldId id="308" r:id="rId10"/>
    <p:sldId id="267" r:id="rId11"/>
    <p:sldId id="275" r:id="rId12"/>
    <p:sldId id="295" r:id="rId13"/>
    <p:sldId id="276" r:id="rId14"/>
    <p:sldId id="277" r:id="rId15"/>
    <p:sldId id="278" r:id="rId16"/>
    <p:sldId id="279" r:id="rId17"/>
    <p:sldId id="280" r:id="rId18"/>
    <p:sldId id="309" r:id="rId19"/>
    <p:sldId id="291" r:id="rId20"/>
    <p:sldId id="292" r:id="rId21"/>
    <p:sldId id="268" r:id="rId2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0C3-332F-41C3-9DF6-30482706D24C}" type="datetimeFigureOut">
              <a:rPr lang="sk-SK" smtClean="0"/>
              <a:pPr/>
              <a:t>27.11.2016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CF04-4BEA-4427-8DDF-8E433729D8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0C3-332F-41C3-9DF6-30482706D24C}" type="datetimeFigureOut">
              <a:rPr lang="sk-SK" smtClean="0"/>
              <a:pPr/>
              <a:t>27.11.2016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CF04-4BEA-4427-8DDF-8E433729D8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0C3-332F-41C3-9DF6-30482706D24C}" type="datetimeFigureOut">
              <a:rPr lang="sk-SK" smtClean="0"/>
              <a:pPr/>
              <a:t>27.11.2016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CF04-4BEA-4427-8DDF-8E433729D8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0C3-332F-41C3-9DF6-30482706D24C}" type="datetimeFigureOut">
              <a:rPr lang="sk-SK" smtClean="0"/>
              <a:pPr/>
              <a:t>27.11.2016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CF04-4BEA-4427-8DDF-8E433729D8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0C3-332F-41C3-9DF6-30482706D24C}" type="datetimeFigureOut">
              <a:rPr lang="sk-SK" smtClean="0"/>
              <a:pPr/>
              <a:t>27.11.2016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CF04-4BEA-4427-8DDF-8E433729D8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0C3-332F-41C3-9DF6-30482706D24C}" type="datetimeFigureOut">
              <a:rPr lang="sk-SK" smtClean="0"/>
              <a:pPr/>
              <a:t>27.11.2016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CF04-4BEA-4427-8DDF-8E433729D8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0C3-332F-41C3-9DF6-30482706D24C}" type="datetimeFigureOut">
              <a:rPr lang="sk-SK" smtClean="0"/>
              <a:pPr/>
              <a:t>27.11.2016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CF04-4BEA-4427-8DDF-8E433729D8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0C3-332F-41C3-9DF6-30482706D24C}" type="datetimeFigureOut">
              <a:rPr lang="sk-SK" smtClean="0"/>
              <a:pPr/>
              <a:t>27.11.2016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CF04-4BEA-4427-8DDF-8E433729D8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0C3-332F-41C3-9DF6-30482706D24C}" type="datetimeFigureOut">
              <a:rPr lang="sk-SK" smtClean="0"/>
              <a:pPr/>
              <a:t>27.11.2016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CF04-4BEA-4427-8DDF-8E433729D8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0C3-332F-41C3-9DF6-30482706D24C}" type="datetimeFigureOut">
              <a:rPr lang="sk-SK" smtClean="0"/>
              <a:pPr/>
              <a:t>27.11.2016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CF04-4BEA-4427-8DDF-8E433729D8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0C3-332F-41C3-9DF6-30482706D24C}" type="datetimeFigureOut">
              <a:rPr lang="sk-SK" smtClean="0"/>
              <a:pPr/>
              <a:t>27.11.2016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CF04-4BEA-4427-8DDF-8E433729D88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F30C3-332F-41C3-9DF6-30482706D24C}" type="datetimeFigureOut">
              <a:rPr lang="sk-SK" smtClean="0"/>
              <a:pPr/>
              <a:t>27.11.2016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1CF04-4BEA-4427-8DDF-8E433729D88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/>
          <p:nvPr/>
        </p:nvPicPr>
        <p:blipFill>
          <a:blip r:embed="rId2" cstate="print"/>
          <a:srcRect l="1754" r="1754"/>
          <a:stretch>
            <a:fillRect/>
          </a:stretch>
        </p:blipFill>
        <p:spPr>
          <a:xfrm>
            <a:off x="3203848" y="116632"/>
            <a:ext cx="3960440" cy="66693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spalovsky.sk/data/categories/1236443580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7" y="-1"/>
            <a:ext cx="8352928" cy="6797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72008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14548" cy="26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056" y="2635626"/>
            <a:ext cx="3788729" cy="417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0250" y="3738790"/>
            <a:ext cx="2658757" cy="311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9034" y="1556809"/>
            <a:ext cx="3324973" cy="233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6964881" y="3933057"/>
            <a:ext cx="1994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Prúdové chrániče</a:t>
            </a:r>
            <a:endParaRPr lang="sk-SK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kcmelektro.sk/wp-content/uploads/2015/09/R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50"/>
            <a:ext cx="4608512" cy="6451917"/>
          </a:xfrm>
          <a:prstGeom prst="rect">
            <a:avLst/>
          </a:prstGeom>
          <a:noFill/>
        </p:spPr>
      </p:pic>
      <p:pic>
        <p:nvPicPr>
          <p:cNvPr id="33796" name="Picture 4" descr="http://www.rozvadzace-revizie.sk/app_userfiles/frame/inde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5185" y="260648"/>
            <a:ext cx="4168815" cy="1484784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5004050" y="2132856"/>
            <a:ext cx="396044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Elektronické prvky v elektrických rozvádzačoch:</a:t>
            </a:r>
          </a:p>
          <a:p>
            <a:pPr>
              <a:buFont typeface="Arial" pitchFamily="34" charset="0"/>
              <a:buChar char="•"/>
            </a:pPr>
            <a:r>
              <a:rPr lang="sk-SK" b="1" dirty="0" smtClean="0"/>
              <a:t> transformátor </a:t>
            </a:r>
            <a:r>
              <a:rPr lang="sk-SK" dirty="0" smtClean="0"/>
              <a:t>– vytvorenie ovládacieho obvodu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/>
              <a:t>ističe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/>
              <a:t>prúdové chrániče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err="1" smtClean="0"/>
              <a:t>stykače</a:t>
            </a:r>
            <a:endParaRPr lang="sk-SK" b="1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/>
              <a:t>relé</a:t>
            </a:r>
          </a:p>
          <a:p>
            <a:pPr>
              <a:buFont typeface="Arial" pitchFamily="34" charset="0"/>
              <a:buChar char="•"/>
            </a:pPr>
            <a:r>
              <a:rPr lang="sk-SK" b="1" dirty="0" smtClean="0"/>
              <a:t> tlačidlá</a:t>
            </a:r>
          </a:p>
          <a:p>
            <a:pPr>
              <a:buFont typeface="Arial" pitchFamily="34" charset="0"/>
              <a:buChar char="•"/>
            </a:pPr>
            <a:r>
              <a:rPr lang="sk-SK" b="1" dirty="0" smtClean="0"/>
              <a:t> stop </a:t>
            </a:r>
            <a:r>
              <a:rPr lang="sk-SK" b="1" dirty="0" err="1" smtClean="0"/>
              <a:t>tlačítko</a:t>
            </a:r>
            <a:r>
              <a:rPr lang="sk-SK" b="1" dirty="0" smtClean="0"/>
              <a:t> </a:t>
            </a:r>
            <a:r>
              <a:rPr lang="sk-SK" dirty="0" smtClean="0"/>
              <a:t>– centrálny stop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/>
              <a:t>kontrolné svietidlá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/>
              <a:t>svorkovnice</a:t>
            </a:r>
          </a:p>
          <a:p>
            <a:pPr>
              <a:buFont typeface="Arial" pitchFamily="34" charset="0"/>
              <a:buChar char="•"/>
            </a:pPr>
            <a:r>
              <a:rPr lang="sk-SK" b="1" dirty="0" smtClean="0"/>
              <a:t> vodiče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err="1" smtClean="0"/>
              <a:t>popisovacie</a:t>
            </a:r>
            <a:r>
              <a:rPr lang="sk-SK" b="1" dirty="0" smtClean="0"/>
              <a:t> hadičky</a:t>
            </a:r>
          </a:p>
          <a:p>
            <a:pPr>
              <a:buFont typeface="Arial" pitchFamily="34" charset="0"/>
              <a:buChar char="•"/>
            </a:pPr>
            <a:r>
              <a:rPr lang="sk-SK" b="1" dirty="0" smtClean="0"/>
              <a:t> lišty pre vedenie kabeláže</a:t>
            </a:r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8" y="44634"/>
            <a:ext cx="5904656" cy="287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33" y="3032027"/>
            <a:ext cx="3024763" cy="382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7" y="2852946"/>
            <a:ext cx="3916858" cy="367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lokTextu 8"/>
          <p:cNvSpPr txBox="1"/>
          <p:nvPr/>
        </p:nvSpPr>
        <p:spPr>
          <a:xfrm>
            <a:off x="6372202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Transformátor</a:t>
            </a:r>
            <a:endParaRPr lang="sk-SK" b="1" dirty="0"/>
          </a:p>
        </p:txBody>
      </p:sp>
      <p:sp>
        <p:nvSpPr>
          <p:cNvPr id="10" name="BlokTextu 9"/>
          <p:cNvSpPr txBox="1"/>
          <p:nvPr/>
        </p:nvSpPr>
        <p:spPr>
          <a:xfrm>
            <a:off x="6948266" y="29876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Istič</a:t>
            </a:r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88030"/>
            <a:ext cx="4536504" cy="353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 cstate="print"/>
          <a:srcRect b="14084"/>
          <a:stretch>
            <a:fillRect/>
          </a:stretch>
        </p:blipFill>
        <p:spPr bwMode="auto">
          <a:xfrm>
            <a:off x="827588" y="3717032"/>
            <a:ext cx="7211733" cy="290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251520" y="26064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Poistky</a:t>
            </a:r>
            <a:endParaRPr lang="sk-SK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77777" t="10372" b="48261"/>
          <a:stretch>
            <a:fillRect/>
          </a:stretch>
        </p:blipFill>
        <p:spPr bwMode="auto">
          <a:xfrm>
            <a:off x="7236298" y="548680"/>
            <a:ext cx="1656184" cy="339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4320480" cy="282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251520" y="18864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Prúdový chránič</a:t>
            </a:r>
            <a:endParaRPr lang="sk-SK" b="1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149090"/>
            <a:ext cx="3960440" cy="238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9" y="404674"/>
            <a:ext cx="3692674" cy="344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8993" y="4005064"/>
            <a:ext cx="4865007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2862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251520" y="26064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Relé</a:t>
            </a:r>
            <a:endParaRPr lang="sk-SK" b="1" dirty="0"/>
          </a:p>
        </p:txBody>
      </p:sp>
      <p:pic>
        <p:nvPicPr>
          <p:cNvPr id="6" name="Picture 6" descr="https://is.mendelu.cz/eknihovna/opory/download.pl?objekt=9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437120"/>
            <a:ext cx="3656754" cy="2156547"/>
          </a:xfrm>
          <a:prstGeom prst="rect">
            <a:avLst/>
          </a:prstGeom>
          <a:noFill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40" y="3724357"/>
            <a:ext cx="2952328" cy="287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lokTextu 7"/>
          <p:cNvSpPr txBox="1"/>
          <p:nvPr/>
        </p:nvSpPr>
        <p:spPr>
          <a:xfrm>
            <a:off x="5292084" y="54868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Spínací kontakt</a:t>
            </a:r>
            <a:endParaRPr lang="sk-SK" b="1" dirty="0"/>
          </a:p>
        </p:txBody>
      </p:sp>
      <p:sp>
        <p:nvSpPr>
          <p:cNvPr id="9" name="BlokTextu 8"/>
          <p:cNvSpPr txBox="1"/>
          <p:nvPr/>
        </p:nvSpPr>
        <p:spPr>
          <a:xfrm>
            <a:off x="5292082" y="21328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Rozpínací kontakt</a:t>
            </a:r>
            <a:endParaRPr lang="sk-SK" b="1" dirty="0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100" y="1124744"/>
            <a:ext cx="10191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2564912"/>
            <a:ext cx="9715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1539" t="2857" r="2983" b="10000"/>
          <a:stretch>
            <a:fillRect/>
          </a:stretch>
        </p:blipFill>
        <p:spPr bwMode="auto">
          <a:xfrm>
            <a:off x="107504" y="908720"/>
            <a:ext cx="46085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5337" t="5406" r="3280" b="8108"/>
          <a:stretch>
            <a:fillRect/>
          </a:stretch>
        </p:blipFill>
        <p:spPr bwMode="auto">
          <a:xfrm>
            <a:off x="4788024" y="908720"/>
            <a:ext cx="435597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3"/>
          <p:cNvSpPr txBox="1"/>
          <p:nvPr/>
        </p:nvSpPr>
        <p:spPr>
          <a:xfrm>
            <a:off x="72008" y="179348"/>
            <a:ext cx="716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Stykače</a:t>
            </a:r>
            <a:r>
              <a:rPr lang="sk-SK" b="1" dirty="0" smtClean="0"/>
              <a:t> (spínanie silových kontaktov)</a:t>
            </a:r>
            <a:endParaRPr lang="sk-SK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764714"/>
            <a:ext cx="414337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144016" y="188640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Triedy ochrany elektrických zariadení:</a:t>
            </a:r>
            <a:endParaRPr lang="sk-SK" b="1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422868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898059"/>
            <a:ext cx="6480720" cy="184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lokTextu 7"/>
          <p:cNvSpPr txBox="1"/>
          <p:nvPr/>
        </p:nvSpPr>
        <p:spPr>
          <a:xfrm>
            <a:off x="251520" y="44998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Farebné značenie vodičov</a:t>
            </a:r>
            <a:endParaRPr lang="sk-SK" b="1" dirty="0"/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8" y="5334710"/>
            <a:ext cx="1152128" cy="133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6" y="332656"/>
            <a:ext cx="885991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8" y="476672"/>
            <a:ext cx="824236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6264696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/>
          <p:nvPr/>
        </p:nvPicPr>
        <p:blipFill rotWithShape="1">
          <a:blip r:embed="rId2" cstate="print"/>
          <a:srcRect t="1010" r="2698" b="32901"/>
          <a:stretch/>
        </p:blipFill>
        <p:spPr bwMode="auto">
          <a:xfrm>
            <a:off x="0" y="188640"/>
            <a:ext cx="4283968" cy="6480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6" name="Obrázok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989" y="44624"/>
            <a:ext cx="4392488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51520" y="206638"/>
            <a:ext cx="8892480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Rozvádzač:</a:t>
            </a:r>
          </a:p>
          <a:p>
            <a:r>
              <a:rPr lang="sk-SK" dirty="0" smtClean="0"/>
              <a:t>je konštrukčný celok, na ktorom sa sústreďujú všetky elektrické prístroje podľa potrieb ovládaného zariadenia.</a:t>
            </a:r>
          </a:p>
          <a:p>
            <a:r>
              <a:rPr lang="sk-SK" b="1" dirty="0" smtClean="0"/>
              <a:t>Rozvodnica:</a:t>
            </a:r>
          </a:p>
          <a:p>
            <a:r>
              <a:rPr lang="sk-SK" dirty="0" smtClean="0"/>
              <a:t>je malý rozvádzač </a:t>
            </a:r>
            <a:r>
              <a:rPr lang="sk-SK" dirty="0" err="1" smtClean="0"/>
              <a:t>nn</a:t>
            </a:r>
            <a:r>
              <a:rPr lang="sk-SK" dirty="0" smtClean="0"/>
              <a:t>, ktorý sa upevňuje priamo na nosný podklad alebo sa zapustí do steny.</a:t>
            </a:r>
            <a:endParaRPr lang="sk-SK" b="1" dirty="0" smtClean="0"/>
          </a:p>
          <a:p>
            <a:r>
              <a:rPr lang="sk-SK" dirty="0" smtClean="0"/>
              <a:t>(bytová rozvodnica, rozvodnica výťahu, elektroinštalačné jadrá)</a:t>
            </a:r>
          </a:p>
          <a:p>
            <a:r>
              <a:rPr lang="sk-SK" sz="2000" b="1" dirty="0" smtClean="0"/>
              <a:t>Rozdelenie rozvádzačov:</a:t>
            </a:r>
          </a:p>
          <a:p>
            <a:pPr>
              <a:buFont typeface="Arial" pitchFamily="34" charset="0"/>
              <a:buChar char="•"/>
            </a:pPr>
            <a:r>
              <a:rPr lang="sk-SK" b="1" dirty="0" smtClean="0"/>
              <a:t> </a:t>
            </a:r>
            <a:r>
              <a:rPr lang="sk-SK" b="1" dirty="0" smtClean="0">
                <a:solidFill>
                  <a:srgbClr val="FF0000"/>
                </a:solidFill>
              </a:rPr>
              <a:t>podľa napätia:</a:t>
            </a:r>
          </a:p>
          <a:p>
            <a:pPr lvl="1">
              <a:buFont typeface="Arial" pitchFamily="34" charset="0"/>
              <a:buChar char="•"/>
            </a:pPr>
            <a:r>
              <a:rPr lang="sk-SK" dirty="0" smtClean="0"/>
              <a:t> nízkonapäťové - </a:t>
            </a:r>
            <a:r>
              <a:rPr lang="sk-SK" dirty="0" err="1" smtClean="0"/>
              <a:t>nn</a:t>
            </a:r>
            <a:endParaRPr lang="sk-SK" dirty="0" smtClean="0"/>
          </a:p>
          <a:p>
            <a:pPr lvl="1">
              <a:buFont typeface="Arial" pitchFamily="34" charset="0"/>
              <a:buChar char="•"/>
            </a:pPr>
            <a:r>
              <a:rPr lang="sk-SK" dirty="0" smtClean="0"/>
              <a:t> vysokonapäťové – </a:t>
            </a:r>
            <a:r>
              <a:rPr lang="sk-SK" dirty="0" err="1" smtClean="0"/>
              <a:t>vn</a:t>
            </a: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>
                <a:solidFill>
                  <a:srgbClr val="FF0000"/>
                </a:solidFill>
              </a:rPr>
              <a:t>nízkonapäťové</a:t>
            </a:r>
            <a:r>
              <a:rPr lang="sk-SK" dirty="0" smtClean="0"/>
              <a:t> </a:t>
            </a:r>
            <a:r>
              <a:rPr lang="sk-SK" b="1" dirty="0" smtClean="0">
                <a:solidFill>
                  <a:srgbClr val="FF0000"/>
                </a:solidFill>
              </a:rPr>
              <a:t>podľa konštrukcie:</a:t>
            </a:r>
          </a:p>
          <a:p>
            <a:pPr lvl="1">
              <a:buFont typeface="Arial" pitchFamily="34" charset="0"/>
              <a:buChar char="•"/>
            </a:pPr>
            <a:r>
              <a:rPr lang="sk-SK" b="1" dirty="0" smtClean="0"/>
              <a:t> Otvorený rámový rozvádzač: </a:t>
            </a:r>
          </a:p>
          <a:p>
            <a:pPr lvl="1"/>
            <a:r>
              <a:rPr lang="sk-SK" dirty="0" smtClean="0"/>
              <a:t>Elektrické prístroje sú umiestnené na zváranej konštrukcii (ráme). Sú voľne prístupné spredu aj zozadu. Umožňuje to jeho rýchlu kontrolu.</a:t>
            </a:r>
          </a:p>
          <a:p>
            <a:pPr lvl="1">
              <a:buFont typeface="Arial" pitchFamily="34" charset="0"/>
              <a:buChar char="•"/>
            </a:pPr>
            <a:r>
              <a:rPr lang="sk-SK" b="1" dirty="0" smtClean="0"/>
              <a:t>  Panelový rozvádzač:</a:t>
            </a:r>
          </a:p>
          <a:p>
            <a:pPr lvl="1"/>
            <a:r>
              <a:rPr lang="sk-SK" dirty="0" smtClean="0"/>
              <a:t>Predná stena rozvádzača je plná. Sú na nej namontované ovládacie a signalizačné prístroje. Prístroje v rozvádzači sú prístupné len zo </a:t>
            </a:r>
            <a:r>
              <a:rPr lang="sk-SK" dirty="0" err="1" smtClean="0"/>
              <a:t>zadu</a:t>
            </a:r>
            <a:r>
              <a:rPr lang="sk-SK" dirty="0" smtClean="0"/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sk-SK" b="1" dirty="0" smtClean="0"/>
              <a:t> Skriňový rozvádzač:</a:t>
            </a:r>
          </a:p>
          <a:p>
            <a:pPr lvl="1"/>
            <a:r>
              <a:rPr lang="sk-SK" dirty="0" smtClean="0"/>
              <a:t>Prístroje sú umiestnené v skrini a sú prístupné len spredu.</a:t>
            </a:r>
          </a:p>
          <a:p>
            <a:pPr lvl="1">
              <a:buFont typeface="Arial" pitchFamily="34" charset="0"/>
              <a:buChar char="•"/>
            </a:pPr>
            <a:r>
              <a:rPr lang="sk-SK" b="1" dirty="0" smtClean="0"/>
              <a:t> Jednotný rozvádzač:</a:t>
            </a:r>
          </a:p>
          <a:p>
            <a:pPr lvl="1"/>
            <a:r>
              <a:rPr lang="sk-SK" dirty="0" smtClean="0"/>
              <a:t>Je to viacúčelový univerzálny rozvádzač vyrábaný v určitých typoch. Jeho výhodou je, že nemusíme navrhovať rozvádzač pre konkrétny rozvod, ale na druhej strane - musíme rátať s tým že môže obsahovať aj tie prístroje, ktoré my </a:t>
            </a:r>
            <a:r>
              <a:rPr lang="sk-SK" dirty="0" err="1" smtClean="0"/>
              <a:t>zrovna</a:t>
            </a:r>
            <a:r>
              <a:rPr lang="sk-SK" dirty="0" smtClean="0"/>
              <a:t> nepotrebujeme.</a:t>
            </a:r>
            <a:endParaRPr lang="sk-SK" b="1" dirty="0" smtClean="0"/>
          </a:p>
          <a:p>
            <a:endParaRPr lang="sk-SK" dirty="0" smtClean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07505" y="44625"/>
            <a:ext cx="90364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Umiestňovanie prístrojov v rozvádzačoch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Jednotlivé prístroje musia byť v rozvodnom zariadení prehľadne a prístupne usporiadané a označené.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Spínacie a ochranné prvky majú byť pripojené tak, aby po vypnutí boli ich pohyblivé kontakty vrátane nastaviteľných spúští a relé bez napätia.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Ovládacie časti musia mať zreteľné označenie spínacích polôh.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/>
              <a:t>Svorky</a:t>
            </a:r>
            <a:r>
              <a:rPr lang="sk-SK" dirty="0" smtClean="0"/>
              <a:t> v rozvádzači musia byť umiestnené minimálne 0,2 m nad podlahou.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/>
              <a:t>Meracie a indikačné prístroje</a:t>
            </a:r>
            <a:r>
              <a:rPr lang="sk-SK" dirty="0" smtClean="0"/>
              <a:t>, ktoré sú sledované obsluhou, nesmú byť umiestnené vyššie ako 2 m nad podlahou.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/>
              <a:t>Prvky na núdzové vypnutie </a:t>
            </a:r>
            <a:r>
              <a:rPr lang="sk-SK" dirty="0" smtClean="0"/>
              <a:t>majú byť umiestnené vo výške 0,8 až 1,6 m.</a:t>
            </a:r>
          </a:p>
          <a:p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107504" y="3037016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Typové štítky:</a:t>
            </a:r>
            <a:endParaRPr lang="sk-SK" dirty="0" smtClean="0">
              <a:solidFill>
                <a:srgbClr val="FF0000"/>
              </a:solidFill>
            </a:endParaRPr>
          </a:p>
          <a:p>
            <a:r>
              <a:rPr lang="sk-SK" dirty="0" smtClean="0"/>
              <a:t>Výrobca musí označiť rozvádzač typovým (výrobným) štítkom. Štítok musí byť viditeľný a čitateľný aj po nainštalovaní rozvádzača.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Označovanie:</a:t>
            </a:r>
            <a:endParaRPr lang="sk-SK" dirty="0" smtClean="0">
              <a:solidFill>
                <a:srgbClr val="FF0000"/>
              </a:solidFill>
            </a:endParaRPr>
          </a:p>
          <a:p>
            <a:r>
              <a:rPr lang="sk-SK" dirty="0" smtClean="0"/>
              <a:t>Všetky označenia na rozvodnom zariadení a na jeho častiach musia byť zrozumiteľné a trvanlivé a zosúladené so schémami zapojenia, ktoré sú dodané spolu s rozvádzačom. Jednotlivé obvody spolu s príslušnými istiacimi prístrojmi sa musia dať identifikovať.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Protokol o kusových skúškach:</a:t>
            </a:r>
            <a:endParaRPr lang="sk-SK" dirty="0" smtClean="0">
              <a:solidFill>
                <a:srgbClr val="FF0000"/>
              </a:solidFill>
            </a:endParaRPr>
          </a:p>
          <a:p>
            <a:r>
              <a:rPr lang="sk-SK" dirty="0" smtClean="0"/>
              <a:t>Výrobca k rozvádzaču priloží protokol o predpísaných vykonaných kusových skúškach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Pokyny pre inštaláciu:</a:t>
            </a:r>
            <a:endParaRPr lang="sk-SK" dirty="0" smtClean="0">
              <a:solidFill>
                <a:srgbClr val="FF0000"/>
              </a:solidFill>
            </a:endParaRPr>
          </a:p>
          <a:p>
            <a:r>
              <a:rPr lang="sk-SK" dirty="0" smtClean="0"/>
              <a:t>V dokumentácii alebo v katalógoch musia byť stanovené podmienky na inštaláciu, prevádzku a údržbu rozvádzača a prístrojov, ktoré sú jeho časťou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13" y="72008"/>
            <a:ext cx="5076056" cy="594928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5004048" y="188641"/>
            <a:ext cx="4139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Vzdialenosť </a:t>
            </a:r>
            <a:r>
              <a:rPr lang="sk-SK" dirty="0"/>
              <a:t>od podlahy k stredu elektromera by mala byť 150 – 170 cm. 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Na </a:t>
            </a:r>
            <a:r>
              <a:rPr lang="sk-SK" dirty="0"/>
              <a:t>elektromerových rozvádzačoch a rozvodniciach môžu byť namontované len:</a:t>
            </a:r>
          </a:p>
          <a:p>
            <a:pPr lvl="1">
              <a:buFont typeface="Arial" pitchFamily="34" charset="0"/>
              <a:buChar char="•"/>
            </a:pPr>
            <a:r>
              <a:rPr lang="sk-SK" dirty="0"/>
              <a:t>Elektromery</a:t>
            </a:r>
          </a:p>
          <a:p>
            <a:pPr lvl="1">
              <a:buFont typeface="Arial" pitchFamily="34" charset="0"/>
              <a:buChar char="•"/>
            </a:pPr>
            <a:r>
              <a:rPr lang="sk-SK" dirty="0"/>
              <a:t>Sadzbový spínač </a:t>
            </a:r>
          </a:p>
          <a:p>
            <a:pPr lvl="1">
              <a:buFont typeface="Arial" pitchFamily="34" charset="0"/>
              <a:buChar char="•"/>
            </a:pPr>
            <a:r>
              <a:rPr lang="sk-SK" dirty="0"/>
              <a:t>Istič pred elektromerom</a:t>
            </a:r>
          </a:p>
          <a:p>
            <a:pPr lvl="1">
              <a:buFont typeface="Arial" pitchFamily="34" charset="0"/>
              <a:buChar char="•"/>
            </a:pPr>
            <a:r>
              <a:rPr lang="sk-SK" dirty="0"/>
              <a:t>Istiace zariadenie sadzbového spínača</a:t>
            </a:r>
          </a:p>
          <a:p>
            <a:pPr lvl="1">
              <a:buFont typeface="Arial" pitchFamily="34" charset="0"/>
              <a:buChar char="•"/>
            </a:pPr>
            <a:r>
              <a:rPr lang="sk-SK" dirty="0"/>
              <a:t>Ovládacie relé alebo </a:t>
            </a:r>
            <a:r>
              <a:rPr lang="sk-SK" dirty="0" err="1"/>
              <a:t>stykač</a:t>
            </a:r>
            <a:endParaRPr lang="sk-SK" dirty="0"/>
          </a:p>
          <a:p>
            <a:pPr lvl="1">
              <a:buFont typeface="Arial" pitchFamily="34" charset="0"/>
              <a:buChar char="•"/>
            </a:pPr>
            <a:r>
              <a:rPr lang="sk-SK" dirty="0"/>
              <a:t>Ochranná nulová svorkovnica svorka</a:t>
            </a:r>
          </a:p>
          <a:p>
            <a:endParaRPr lang="sk-SK" dirty="0"/>
          </a:p>
        </p:txBody>
      </p:sp>
      <p:pic>
        <p:nvPicPr>
          <p:cNvPr id="33794" name="Picture 2" descr="http://lucenec.virtualne.sk/portals_pictures/i_000946/i_946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284984"/>
            <a:ext cx="2388816" cy="357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t="60068"/>
          <a:stretch>
            <a:fillRect/>
          </a:stretch>
        </p:blipFill>
        <p:spPr bwMode="auto">
          <a:xfrm>
            <a:off x="185056" y="188650"/>
            <a:ext cx="3589323" cy="418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 b="81498"/>
          <a:stretch>
            <a:fillRect/>
          </a:stretch>
        </p:blipFill>
        <p:spPr bwMode="auto">
          <a:xfrm>
            <a:off x="251520" y="4509131"/>
            <a:ext cx="3287202" cy="177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18518" b="40329"/>
          <a:stretch>
            <a:fillRect/>
          </a:stretch>
        </p:blipFill>
        <p:spPr bwMode="auto">
          <a:xfrm>
            <a:off x="3840847" y="188640"/>
            <a:ext cx="4985169" cy="598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51521" y="267615"/>
            <a:ext cx="8496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Čo je HDO?</a:t>
            </a:r>
          </a:p>
          <a:p>
            <a:r>
              <a:rPr lang="sk-SK" b="1" dirty="0" smtClean="0"/>
              <a:t>Hromadné diaľkové ovládanie </a:t>
            </a:r>
            <a:r>
              <a:rPr lang="sk-SK" dirty="0" smtClean="0"/>
              <a:t>(skratka HDO) 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umožňuje s elektrinou prenášať k zákazníkom povely, týkajúce sa prepínania taríf na elektromere.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dopyt po elektrine sa v priebehu dňa mení a preto je jej cena v čase poklesu zaťaženia distribučnej sústavy nižšia ako v dobách špičkových.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Vysielače signálov HDO podľa pokynov z dispečingu vysielajú do rozvodnej siete povely pre prijímače HDO u zákazníkov. </a:t>
            </a:r>
          </a:p>
          <a:p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251520" y="2704852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Zapojenie prijímačov HDO:</a:t>
            </a:r>
          </a:p>
          <a:p>
            <a:r>
              <a:rPr lang="sk-SK" dirty="0" smtClean="0"/>
              <a:t>Na elektromerovom rozvádzači môže byť namontovaný len: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elektromer,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hlavný istič,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sadzbový spínač alebo prijímač HDO,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istič obvodu prijímača HDO,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ovládacie relé,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nulová svorkovnica,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95536" y="260650"/>
            <a:ext cx="84249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Ako pracuje Vaše HDO?</a:t>
            </a:r>
          </a:p>
          <a:p>
            <a:r>
              <a:rPr lang="sk-SK" dirty="0" smtClean="0"/>
              <a:t>Tieto použité údaje sú iba ilustratívne. </a:t>
            </a:r>
          </a:p>
          <a:p>
            <a:r>
              <a:rPr lang="sk-SK" dirty="0" smtClean="0"/>
              <a:t>V prípade, ak má diagram vysielania podľa harmonogramu vysielania HDO naprogramované vysielacie časy:</a:t>
            </a:r>
          </a:p>
          <a:p>
            <a:r>
              <a:rPr lang="sk-SK" dirty="0" smtClean="0"/>
              <a:t>Po - </a:t>
            </a:r>
            <a:r>
              <a:rPr lang="sk-SK" dirty="0" err="1" smtClean="0"/>
              <a:t>Pia</a:t>
            </a:r>
            <a:r>
              <a:rPr lang="sk-SK" dirty="0" smtClean="0"/>
              <a:t> 22:15 - 6:15</a:t>
            </a:r>
          </a:p>
          <a:p>
            <a:r>
              <a:rPr lang="sk-SK" dirty="0" smtClean="0"/>
              <a:t>So - Ne 2:15 - 9:15, 13:30 - 16:30 </a:t>
            </a:r>
          </a:p>
          <a:p>
            <a:endParaRPr lang="sk-SK" dirty="0" smtClean="0"/>
          </a:p>
          <a:p>
            <a:r>
              <a:rPr lang="sk-SK" dirty="0" smtClean="0"/>
              <a:t>Z uvedených časov vyplýva, že </a:t>
            </a:r>
            <a:r>
              <a:rPr lang="sk-SK" b="1" dirty="0" smtClean="0"/>
              <a:t>nízku tarifu </a:t>
            </a:r>
            <a:r>
              <a:rPr lang="sk-SK" dirty="0" smtClean="0"/>
              <a:t>budete mať v týchto časoch:</a:t>
            </a:r>
          </a:p>
          <a:p>
            <a:r>
              <a:rPr lang="sk-SK" dirty="0" smtClean="0"/>
              <a:t>Pondelok 0:00 - 6:15, 22:15 - 24:00</a:t>
            </a:r>
          </a:p>
          <a:p>
            <a:r>
              <a:rPr lang="sk-SK" dirty="0" smtClean="0"/>
              <a:t>Utorok 0:00 - 6:15, 22:15 - 24:00</a:t>
            </a:r>
          </a:p>
          <a:p>
            <a:r>
              <a:rPr lang="sk-SK" dirty="0" smtClean="0"/>
              <a:t>Streda 0:00 - 6:15, 22:15 - 24:00</a:t>
            </a:r>
          </a:p>
          <a:p>
            <a:r>
              <a:rPr lang="sk-SK" dirty="0" smtClean="0"/>
              <a:t>Štvrtok 0:00 - 6:15, 22:15 - 24:00</a:t>
            </a:r>
          </a:p>
          <a:p>
            <a:r>
              <a:rPr lang="sk-SK" dirty="0" smtClean="0"/>
              <a:t>Piatok 0:00 - 6:15, 22:15 - 24:00</a:t>
            </a:r>
          </a:p>
          <a:p>
            <a:r>
              <a:rPr lang="sk-SK" dirty="0" smtClean="0"/>
              <a:t>Sobota 2:15 - 9:15, 13:30 - 16:30</a:t>
            </a:r>
          </a:p>
          <a:p>
            <a:r>
              <a:rPr lang="sk-SK" dirty="0" smtClean="0"/>
              <a:t>Nedeľa 2:15 - 9:15, 13:30 - 16:30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627</Words>
  <Application>Microsoft Office PowerPoint</Application>
  <PresentationFormat>Prezentácia na obrazovke (4:3)</PresentationFormat>
  <Paragraphs>92</Paragraphs>
  <Slides>21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2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Martin</dc:creator>
  <cp:lastModifiedBy>Juraj</cp:lastModifiedBy>
  <cp:revision>124</cp:revision>
  <dcterms:created xsi:type="dcterms:W3CDTF">2016-10-28T16:35:22Z</dcterms:created>
  <dcterms:modified xsi:type="dcterms:W3CDTF">2016-11-27T18:45:36Z</dcterms:modified>
</cp:coreProperties>
</file>