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0" r:id="rId2"/>
  </p:sldMasterIdLst>
  <p:notesMasterIdLst>
    <p:notesMasterId r:id="rId55"/>
  </p:notesMasterIdLst>
  <p:handoutMasterIdLst>
    <p:handoutMasterId r:id="rId56"/>
  </p:handoutMasterIdLst>
  <p:sldIdLst>
    <p:sldId id="393" r:id="rId3"/>
    <p:sldId id="406" r:id="rId4"/>
    <p:sldId id="280" r:id="rId5"/>
    <p:sldId id="281" r:id="rId6"/>
    <p:sldId id="284" r:id="rId7"/>
    <p:sldId id="282" r:id="rId8"/>
    <p:sldId id="283" r:id="rId9"/>
    <p:sldId id="286" r:id="rId10"/>
    <p:sldId id="287" r:id="rId11"/>
    <p:sldId id="384" r:id="rId12"/>
    <p:sldId id="386" r:id="rId13"/>
    <p:sldId id="288" r:id="rId14"/>
    <p:sldId id="290" r:id="rId15"/>
    <p:sldId id="381" r:id="rId16"/>
    <p:sldId id="382" r:id="rId17"/>
    <p:sldId id="383" r:id="rId18"/>
    <p:sldId id="296" r:id="rId19"/>
    <p:sldId id="300" r:id="rId20"/>
    <p:sldId id="308" r:id="rId21"/>
    <p:sldId id="309" r:id="rId22"/>
    <p:sldId id="311" r:id="rId23"/>
    <p:sldId id="314" r:id="rId24"/>
    <p:sldId id="315" r:id="rId25"/>
    <p:sldId id="319" r:id="rId26"/>
    <p:sldId id="318" r:id="rId27"/>
    <p:sldId id="320" r:id="rId28"/>
    <p:sldId id="322" r:id="rId29"/>
    <p:sldId id="323" r:id="rId30"/>
    <p:sldId id="341" r:id="rId31"/>
    <p:sldId id="343" r:id="rId32"/>
    <p:sldId id="342" r:id="rId33"/>
    <p:sldId id="344" r:id="rId34"/>
    <p:sldId id="394" r:id="rId35"/>
    <p:sldId id="395" r:id="rId36"/>
    <p:sldId id="351" r:id="rId37"/>
    <p:sldId id="353" r:id="rId38"/>
    <p:sldId id="360" r:id="rId39"/>
    <p:sldId id="361" r:id="rId40"/>
    <p:sldId id="362" r:id="rId41"/>
    <p:sldId id="363" r:id="rId42"/>
    <p:sldId id="369" r:id="rId43"/>
    <p:sldId id="375" r:id="rId44"/>
    <p:sldId id="396" r:id="rId45"/>
    <p:sldId id="397" r:id="rId46"/>
    <p:sldId id="398" r:id="rId47"/>
    <p:sldId id="399" r:id="rId48"/>
    <p:sldId id="400" r:id="rId49"/>
    <p:sldId id="401" r:id="rId50"/>
    <p:sldId id="402" r:id="rId51"/>
    <p:sldId id="403" r:id="rId52"/>
    <p:sldId id="404" r:id="rId53"/>
    <p:sldId id="405" r:id="rId54"/>
  </p:sldIdLst>
  <p:sldSz cx="9144000" cy="6858000" type="screen4x3"/>
  <p:notesSz cx="6669088" cy="9926638"/>
  <p:defaultTextStyle>
    <a:defPPr>
      <a:defRPr lang="cs-CZ"/>
    </a:defPPr>
    <a:lvl1pPr algn="ctr" rtl="0" fontAlgn="base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b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b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b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b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C0C0"/>
    <a:srgbClr val="DDDDDD"/>
    <a:srgbClr val="969696"/>
    <a:srgbClr val="C3FAA4"/>
    <a:srgbClr val="FF9900"/>
    <a:srgbClr val="777777"/>
    <a:srgbClr val="E20032"/>
    <a:srgbClr val="FABB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86" autoAdjust="0"/>
    <p:restoredTop sz="97491" autoAdjust="0"/>
  </p:normalViewPr>
  <p:slideViewPr>
    <p:cSldViewPr snapToGrid="0">
      <p:cViewPr>
        <p:scale>
          <a:sx n="60" d="100"/>
          <a:sy n="60" d="100"/>
        </p:scale>
        <p:origin x="-1674" y="-330"/>
      </p:cViewPr>
      <p:guideLst>
        <p:guide orient="horz" pos="4053"/>
        <p:guide pos="55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90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07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6663" y="0"/>
            <a:ext cx="2890837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r>
              <a:rPr lang="cs-CZ"/>
              <a:t>september</a:t>
            </a:r>
          </a:p>
        </p:txBody>
      </p:sp>
      <p:sp>
        <p:nvSpPr>
          <p:cNvPr id="407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89083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07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6663" y="9428163"/>
            <a:ext cx="2890837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fld id="{8251100E-EA4B-440F-98B0-DC4B716EF8B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819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6663" y="0"/>
            <a:ext cx="2890837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r>
              <a:rPr lang="cs-CZ"/>
              <a:t>september</a:t>
            </a:r>
          </a:p>
        </p:txBody>
      </p:sp>
      <p:sp>
        <p:nvSpPr>
          <p:cNvPr id="1054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4538"/>
            <a:ext cx="4960938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19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4875"/>
            <a:ext cx="533558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3819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89083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819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6663" y="9428163"/>
            <a:ext cx="2890837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fld id="{CBA5F41B-15F5-43D5-92E8-CA7060EDDE8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Zástupný symbol obrazu snímky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Zástupný symbol poznámo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k-SK" smtClean="0"/>
          </a:p>
        </p:txBody>
      </p:sp>
      <p:sp>
        <p:nvSpPr>
          <p:cNvPr id="111620" name="Zástupný symbol dátumu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cs-CZ" smtClean="0"/>
              <a:t>september</a:t>
            </a:r>
          </a:p>
        </p:txBody>
      </p:sp>
      <p:sp>
        <p:nvSpPr>
          <p:cNvPr id="111621" name="Zástupný symbol čísla snímky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860125-B73A-4054-8A4B-DA49B2BAE25D}" type="slidenum">
              <a:rPr lang="cs-CZ" smtClean="0"/>
              <a:pPr/>
              <a:t>3</a:t>
            </a:fld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Zástupný symbol obrazu snímky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Zástupný symbol poznámo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k-SK" smtClean="0"/>
          </a:p>
        </p:txBody>
      </p:sp>
      <p:sp>
        <p:nvSpPr>
          <p:cNvPr id="112644" name="Zástupný symbol dátumu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cs-CZ" smtClean="0"/>
              <a:t>september</a:t>
            </a:r>
          </a:p>
        </p:txBody>
      </p:sp>
      <p:sp>
        <p:nvSpPr>
          <p:cNvPr id="112645" name="Zástupný symbol čísla snímky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C00229-8985-496A-AC7F-E4BC11071623}" type="slidenum">
              <a:rPr lang="cs-CZ" smtClean="0"/>
              <a:pPr/>
              <a:t>11</a:t>
            </a:fld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82571B-5F23-4E8A-8887-1884382B9626}" type="slidenum">
              <a:rPr lang="cs-CZ" smtClean="0"/>
              <a:pPr/>
              <a:t>20</a:t>
            </a:fld>
            <a:endParaRPr lang="cs-CZ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k-SK" smtClean="0"/>
          </a:p>
        </p:txBody>
      </p:sp>
      <p:sp>
        <p:nvSpPr>
          <p:cNvPr id="117765" name="Zástupný symbol dátumu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cs-CZ" smtClean="0"/>
              <a:t>september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Zástupný symbol obrazu snímky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Zástupný symbol poznámo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k-SK" smtClean="0"/>
          </a:p>
        </p:txBody>
      </p:sp>
      <p:sp>
        <p:nvSpPr>
          <p:cNvPr id="125956" name="Zástupný symbol dátumu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cs-CZ" smtClean="0"/>
              <a:t>september</a:t>
            </a:r>
          </a:p>
        </p:txBody>
      </p:sp>
      <p:sp>
        <p:nvSpPr>
          <p:cNvPr id="125957" name="Zástupný symbol čísla snímky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891F60-1DED-49F0-9F2B-8FF40FB61D8D}" type="slidenum">
              <a:rPr lang="cs-CZ" smtClean="0"/>
              <a:pPr/>
              <a:t>40</a:t>
            </a:fld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Klepnutím lze upravit styl předlohy podnadpisů.</a:t>
            </a:r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684213" y="2492375"/>
            <a:ext cx="3811587" cy="4032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2492375"/>
            <a:ext cx="3811588" cy="4032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 smtClean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516688" y="1557338"/>
            <a:ext cx="1943100" cy="4967287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684213" y="1557338"/>
            <a:ext cx="5680075" cy="4967287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Klepnutím lze upravit styly předlohy textu.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Klepnutím lze upravit styl předlohy nadpisů.</a:t>
            </a:r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Klepnutím lze upravit styly předlohy textu.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Klepnutím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6" descr="logo_s popiskem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30913" y="377825"/>
            <a:ext cx="27178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39" name="Rectangle 27"/>
          <p:cNvSpPr>
            <a:spLocks noChangeArrowheads="1"/>
          </p:cNvSpPr>
          <p:nvPr userDrawn="1"/>
        </p:nvSpPr>
        <p:spPr bwMode="auto">
          <a:xfrm>
            <a:off x="0" y="1268413"/>
            <a:ext cx="9144000" cy="5589587"/>
          </a:xfrm>
          <a:prstGeom prst="rect">
            <a:avLst/>
          </a:prstGeom>
          <a:solidFill>
            <a:srgbClr val="0098D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cs-CZ" sz="1800" b="0">
                <a:solidFill>
                  <a:schemeClr val="tx1"/>
                </a:solidFill>
              </a:rPr>
              <a:t>   </a:t>
            </a:r>
          </a:p>
        </p:txBody>
      </p:sp>
      <p:pic>
        <p:nvPicPr>
          <p:cNvPr id="6148" name="Picture 30" descr="Bez názvu2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03238" y="2641600"/>
            <a:ext cx="1266825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4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1557338"/>
            <a:ext cx="7775575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2492375"/>
            <a:ext cx="7775575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pic>
        <p:nvPicPr>
          <p:cNvPr id="7173" name="Picture 11" descr="logo_negativ s popiskem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49963" y="396875"/>
            <a:ext cx="269875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32" descr="Bez názvu2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28613" y="363538"/>
            <a:ext cx="633412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6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95288" y="2209222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cs-CZ" sz="2400" b="1" dirty="0" err="1">
                <a:solidFill>
                  <a:srgbClr val="0094D3"/>
                </a:solidFill>
                <a:effectLst/>
              </a:rPr>
              <a:t>Súprava</a:t>
            </a:r>
            <a:r>
              <a:rPr lang="cs-CZ" sz="2400" b="1" dirty="0">
                <a:solidFill>
                  <a:srgbClr val="0094D3"/>
                </a:solidFill>
                <a:effectLst/>
              </a:rPr>
              <a:t> JK-82</a:t>
            </a:r>
          </a:p>
        </p:txBody>
      </p:sp>
      <p:pic>
        <p:nvPicPr>
          <p:cNvPr id="4" name="Picture 6" descr="JA-80L bok copy"/>
          <p:cNvPicPr>
            <a:picLocks noChangeAspect="1" noChangeArrowheads="1"/>
          </p:cNvPicPr>
          <p:nvPr/>
        </p:nvPicPr>
        <p:blipFill>
          <a:blip r:embed="rId2" cstate="print">
            <a:lum bright="-24000" contrast="6000"/>
          </a:blip>
          <a:srcRect/>
          <a:stretch>
            <a:fillRect/>
          </a:stretch>
        </p:blipFill>
        <p:spPr bwMode="auto">
          <a:xfrm>
            <a:off x="4572000" y="4518025"/>
            <a:ext cx="16129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JA-80K bok copy"/>
          <p:cNvPicPr>
            <a:picLocks noChangeAspect="1" noChangeArrowheads="1"/>
          </p:cNvPicPr>
          <p:nvPr/>
        </p:nvPicPr>
        <p:blipFill>
          <a:blip r:embed="rId3" cstate="print">
            <a:lum bright="-18000" contrast="6000"/>
          </a:blip>
          <a:srcRect l="5197" b="5820"/>
          <a:stretch>
            <a:fillRect/>
          </a:stretch>
        </p:blipFill>
        <p:spPr bwMode="auto">
          <a:xfrm>
            <a:off x="3292475" y="2314575"/>
            <a:ext cx="215265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JA-80P bok copy"/>
          <p:cNvPicPr>
            <a:picLocks noChangeAspect="1" noChangeArrowheads="1"/>
          </p:cNvPicPr>
          <p:nvPr/>
        </p:nvPicPr>
        <p:blipFill>
          <a:blip r:embed="rId4" cstate="print">
            <a:lum bright="-24000" contrast="6000"/>
          </a:blip>
          <a:srcRect/>
          <a:stretch>
            <a:fillRect/>
          </a:stretch>
        </p:blipFill>
        <p:spPr bwMode="auto">
          <a:xfrm>
            <a:off x="7691438" y="2335213"/>
            <a:ext cx="1093787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RC-80 2tlacitkova bok copy"/>
          <p:cNvPicPr>
            <a:picLocks noChangeAspect="1" noChangeArrowheads="1"/>
          </p:cNvPicPr>
          <p:nvPr/>
        </p:nvPicPr>
        <p:blipFill>
          <a:blip r:embed="rId5" cstate="print">
            <a:lum bright="-24000" contrast="6000"/>
          </a:blip>
          <a:srcRect/>
          <a:stretch>
            <a:fillRect/>
          </a:stretch>
        </p:blipFill>
        <p:spPr bwMode="auto">
          <a:xfrm>
            <a:off x="6411913" y="4556125"/>
            <a:ext cx="647700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oasis_systemcard"/>
          <p:cNvPicPr>
            <a:picLocks noChangeAspect="1" noChangeArrowheads="1"/>
          </p:cNvPicPr>
          <p:nvPr/>
        </p:nvPicPr>
        <p:blipFill>
          <a:blip r:embed="rId6" cstate="print">
            <a:lum bright="-12000"/>
          </a:blip>
          <a:srcRect/>
          <a:stretch>
            <a:fillRect/>
          </a:stretch>
        </p:blipFill>
        <p:spPr bwMode="auto">
          <a:xfrm>
            <a:off x="7521575" y="4352925"/>
            <a:ext cx="1206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7100" y="2308225"/>
            <a:ext cx="1158875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2" descr="ja-83m_3d_200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22625" y="4516438"/>
            <a:ext cx="1349375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BlokTextu 10"/>
          <p:cNvSpPr txBox="1"/>
          <p:nvPr/>
        </p:nvSpPr>
        <p:spPr>
          <a:xfrm>
            <a:off x="378372" y="2995462"/>
            <a:ext cx="244365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AutoNum type="arabicPeriod"/>
            </a:pPr>
            <a:r>
              <a:rPr lang="sk-SK" dirty="0" smtClean="0">
                <a:solidFill>
                  <a:schemeClr val="tx1"/>
                </a:solidFill>
              </a:rPr>
              <a:t>Pomenuj nasledovné prvky súpravy</a:t>
            </a:r>
          </a:p>
          <a:p>
            <a:pPr marL="457200" indent="-457200" algn="l">
              <a:buAutoNum type="arabicPeriod"/>
            </a:pPr>
            <a:r>
              <a:rPr lang="sk-SK" dirty="0" smtClean="0">
                <a:solidFill>
                  <a:schemeClr val="tx1"/>
                </a:solidFill>
              </a:rPr>
              <a:t>Pomenuj režimy ústredne</a:t>
            </a:r>
          </a:p>
          <a:p>
            <a:pPr marL="457200" indent="-457200" algn="l">
              <a:buAutoNum type="arabicPeriod"/>
            </a:pPr>
            <a:r>
              <a:rPr lang="sk-SK" dirty="0" smtClean="0">
                <a:solidFill>
                  <a:schemeClr val="tx1"/>
                </a:solidFill>
              </a:rPr>
              <a:t>K čomu slúži režim RESET ústredne</a:t>
            </a:r>
          </a:p>
          <a:p>
            <a:pPr marL="457200" indent="-457200" algn="l">
              <a:buAutoNum type="arabicPeriod"/>
            </a:pPr>
            <a:r>
              <a:rPr lang="sk-SK" dirty="0" smtClean="0">
                <a:solidFill>
                  <a:schemeClr val="tx1"/>
                </a:solidFill>
              </a:rPr>
              <a:t>K čomu slúži režim UČENIE </a:t>
            </a:r>
            <a:r>
              <a:rPr lang="sk-SK" dirty="0" smtClean="0"/>
              <a:t>  </a:t>
            </a:r>
          </a:p>
        </p:txBody>
      </p:sp>
      <p:sp>
        <p:nvSpPr>
          <p:cNvPr id="12" name="BlokTextu 11"/>
          <p:cNvSpPr txBox="1"/>
          <p:nvPr/>
        </p:nvSpPr>
        <p:spPr>
          <a:xfrm>
            <a:off x="157562" y="1418897"/>
            <a:ext cx="8734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2400" dirty="0" smtClean="0">
                <a:solidFill>
                  <a:srgbClr val="C00000"/>
                </a:solidFill>
              </a:rPr>
              <a:t>Cieľ: Vedieť použiť a nastaviť súpravu JK 82 </a:t>
            </a:r>
            <a:endParaRPr lang="sk-SK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/>
              <a:t>Elektr. zabezpečenie budov</a:t>
            </a:r>
          </a:p>
        </p:txBody>
      </p:sp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sk-SK" sz="2400">
                <a:solidFill>
                  <a:srgbClr val="0094D3"/>
                </a:solidFill>
              </a:rPr>
              <a:t>Programovanie ústredne z PC - HW</a:t>
            </a:r>
          </a:p>
        </p:txBody>
      </p:sp>
      <p:sp>
        <p:nvSpPr>
          <p:cNvPr id="25604" name="Rectangle 7"/>
          <p:cNvSpPr>
            <a:spLocks noChangeArrowheads="1"/>
          </p:cNvSpPr>
          <p:nvPr/>
        </p:nvSpPr>
        <p:spPr bwMode="auto">
          <a:xfrm>
            <a:off x="3122613" y="3062288"/>
            <a:ext cx="987425" cy="352425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cs-CZ" sz="1600"/>
              <a:t>JA-80BT </a:t>
            </a:r>
          </a:p>
        </p:txBody>
      </p:sp>
      <p:pic>
        <p:nvPicPr>
          <p:cNvPr id="25605" name="Picture 30" descr="JA-80BT-new bl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650" y="3381375"/>
            <a:ext cx="388620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31" descr="JA-80T s USB kabelem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1575" y="3524250"/>
            <a:ext cx="3886200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Rectangle 32"/>
          <p:cNvSpPr>
            <a:spLocks noChangeArrowheads="1"/>
          </p:cNvSpPr>
          <p:nvPr/>
        </p:nvSpPr>
        <p:spPr bwMode="auto">
          <a:xfrm>
            <a:off x="5224463" y="3070225"/>
            <a:ext cx="784225" cy="352425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cs-CZ" sz="1600"/>
              <a:t>JA-82T</a:t>
            </a:r>
          </a:p>
        </p:txBody>
      </p:sp>
      <p:sp>
        <p:nvSpPr>
          <p:cNvPr id="394274" name="Line 34"/>
          <p:cNvSpPr>
            <a:spLocks noChangeShapeType="1"/>
          </p:cNvSpPr>
          <p:nvPr/>
        </p:nvSpPr>
        <p:spPr bwMode="auto">
          <a:xfrm flipH="1">
            <a:off x="2619375" y="3395663"/>
            <a:ext cx="523875" cy="523875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4275" name="Line 35"/>
          <p:cNvSpPr>
            <a:spLocks noChangeShapeType="1"/>
          </p:cNvSpPr>
          <p:nvPr/>
        </p:nvSpPr>
        <p:spPr bwMode="auto">
          <a:xfrm>
            <a:off x="2624138" y="3910013"/>
            <a:ext cx="0" cy="581025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4277" name="Line 37"/>
          <p:cNvSpPr>
            <a:spLocks noChangeShapeType="1"/>
          </p:cNvSpPr>
          <p:nvPr/>
        </p:nvSpPr>
        <p:spPr bwMode="auto">
          <a:xfrm>
            <a:off x="6376988" y="3786188"/>
            <a:ext cx="0" cy="97155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4279" name="Line 39"/>
          <p:cNvSpPr>
            <a:spLocks noChangeShapeType="1"/>
          </p:cNvSpPr>
          <p:nvPr/>
        </p:nvSpPr>
        <p:spPr bwMode="auto">
          <a:xfrm>
            <a:off x="5986463" y="3400425"/>
            <a:ext cx="395287" cy="39528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/>
              <a:t>Elektr. zabezpečenie budov</a:t>
            </a:r>
          </a:p>
        </p:txBody>
      </p:sp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sk-SK" sz="2400">
                <a:solidFill>
                  <a:srgbClr val="0094D3"/>
                </a:solidFill>
              </a:rPr>
              <a:t>Programovanie ústredne z PC pomocou OLINK</a:t>
            </a:r>
          </a:p>
        </p:txBody>
      </p:sp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539750" y="2189163"/>
            <a:ext cx="824547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800" b="0">
                <a:solidFill>
                  <a:schemeClr val="tx1"/>
                </a:solidFill>
              </a:rPr>
              <a:t>Periférie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800" b="0">
                <a:solidFill>
                  <a:schemeClr val="tx1"/>
                </a:solidFill>
              </a:rPr>
              <a:t>Správa užívateľov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800" b="0">
                <a:solidFill>
                  <a:schemeClr val="tx1"/>
                </a:solidFill>
              </a:rPr>
              <a:t>Programovanie ústredne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</a:pPr>
            <a:endParaRPr lang="cs-CZ" sz="1800" b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</a:pPr>
            <a:endParaRPr lang="cs-CZ" sz="1800" b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</a:pPr>
            <a:endParaRPr lang="cs-CZ" sz="1800">
              <a:solidFill>
                <a:schemeClr val="tx1"/>
              </a:solidFill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</a:pPr>
            <a:endParaRPr lang="cs-CZ" sz="1800" b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</a:pPr>
            <a:endParaRPr lang="cs-CZ" sz="1800">
              <a:solidFill>
                <a:schemeClr val="tx1"/>
              </a:solidFill>
            </a:endParaRPr>
          </a:p>
        </p:txBody>
      </p:sp>
      <p:pic>
        <p:nvPicPr>
          <p:cNvPr id="26629" name="Picture 7" descr="o-link"/>
          <p:cNvPicPr>
            <a:picLocks noChangeAspect="1" noChangeArrowheads="1"/>
          </p:cNvPicPr>
          <p:nvPr/>
        </p:nvPicPr>
        <p:blipFill>
          <a:blip r:embed="rId4" cstate="print">
            <a:lum bright="-6000" contrast="18000"/>
          </a:blip>
          <a:srcRect/>
          <a:stretch>
            <a:fillRect/>
          </a:stretch>
        </p:blipFill>
        <p:spPr bwMode="auto">
          <a:xfrm>
            <a:off x="3424238" y="2297113"/>
            <a:ext cx="5334000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/>
              <a:t>Elektr. zabezpečenie budov</a:t>
            </a:r>
          </a:p>
        </p:txBody>
      </p:sp>
      <p:sp>
        <p:nvSpPr>
          <p:cNvPr id="28675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cs-CZ" sz="2400">
                <a:solidFill>
                  <a:srgbClr val="0094D3"/>
                </a:solidFill>
              </a:rPr>
              <a:t>Detektory </a:t>
            </a:r>
          </a:p>
        </p:txBody>
      </p:sp>
      <p:sp>
        <p:nvSpPr>
          <p:cNvPr id="28676" name="Rectangle 3"/>
          <p:cNvSpPr>
            <a:spLocks noChangeArrowheads="1"/>
          </p:cNvSpPr>
          <p:nvPr/>
        </p:nvSpPr>
        <p:spPr bwMode="auto">
          <a:xfrm>
            <a:off x="539750" y="2189163"/>
            <a:ext cx="824547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Oči a uši systému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Magnetické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 b="0">
                <a:solidFill>
                  <a:schemeClr val="tx1"/>
                </a:solidFill>
              </a:rPr>
              <a:t>Okna, dvere, predmety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Rozbitie skla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 b="0">
                <a:solidFill>
                  <a:schemeClr val="tx1"/>
                </a:solidFill>
              </a:rPr>
              <a:t>Okna, dvere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Detektory pohybu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 b="0">
                <a:solidFill>
                  <a:schemeClr val="tx1"/>
                </a:solidFill>
              </a:rPr>
              <a:t>Priestory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Požiarne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 b="0">
                <a:solidFill>
                  <a:schemeClr val="tx1"/>
                </a:solidFill>
              </a:rPr>
              <a:t>Požiar, horľavé plyny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Tiesňové tlačidlá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</a:pPr>
            <a:endParaRPr lang="cs-CZ" sz="1800" b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</a:pPr>
            <a:endParaRPr lang="cs-CZ" sz="1800" b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</a:pPr>
            <a:endParaRPr lang="cs-CZ" sz="1800">
              <a:solidFill>
                <a:schemeClr val="tx1"/>
              </a:solidFill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</a:pPr>
            <a:endParaRPr lang="cs-CZ" sz="1800" b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</a:pPr>
            <a:endParaRPr lang="cs-CZ" sz="1800">
              <a:solidFill>
                <a:schemeClr val="tx1"/>
              </a:solidFill>
            </a:endParaRPr>
          </a:p>
        </p:txBody>
      </p:sp>
      <p:pic>
        <p:nvPicPr>
          <p:cNvPr id="28677" name="Picture 26" descr="SA-2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3000" y="2813050"/>
            <a:ext cx="217170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27" descr="js_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0125" y="2335213"/>
            <a:ext cx="134620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28" descr="gbs-2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12100" y="2349500"/>
            <a:ext cx="9048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29" descr="JA-80S copy"/>
          <p:cNvPicPr>
            <a:picLocks noChangeAspect="1" noChangeArrowheads="1"/>
          </p:cNvPicPr>
          <p:nvPr/>
        </p:nvPicPr>
        <p:blipFill>
          <a:blip r:embed="rId6" cstate="print">
            <a:lum bright="-12000" contrast="6000"/>
          </a:blip>
          <a:srcRect/>
          <a:stretch>
            <a:fillRect/>
          </a:stretch>
        </p:blipFill>
        <p:spPr bwMode="auto">
          <a:xfrm>
            <a:off x="3479800" y="4406900"/>
            <a:ext cx="2627313" cy="198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30" descr="RC-87 - Panic button 2 cut-out final"/>
          <p:cNvPicPr>
            <a:picLocks noChangeAspect="1" noChangeArrowheads="1"/>
          </p:cNvPicPr>
          <p:nvPr/>
        </p:nvPicPr>
        <p:blipFill>
          <a:blip r:embed="rId7" cstate="print"/>
          <a:srcRect l="4890" t="6213" r="4245" b="5159"/>
          <a:stretch>
            <a:fillRect/>
          </a:stretch>
        </p:blipFill>
        <p:spPr bwMode="auto">
          <a:xfrm>
            <a:off x="6402388" y="4535488"/>
            <a:ext cx="2343150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7013" y="2955925"/>
            <a:ext cx="5602287" cy="35941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sp>
        <p:nvSpPr>
          <p:cNvPr id="32771" name="Picture 6" descr="Záloha_dr_hodnoty"/>
          <p:cNvSpPr>
            <a:spLocks noChangeAspect="1" noChangeArrowheads="1"/>
          </p:cNvSpPr>
          <p:nvPr/>
        </p:nvSpPr>
        <p:spPr bwMode="auto">
          <a:xfrm>
            <a:off x="2386013" y="3927475"/>
            <a:ext cx="53149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sk-SK"/>
          </a:p>
        </p:txBody>
      </p:sp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/>
              <a:t>Elektr. zabezpečenie budov</a:t>
            </a:r>
          </a:p>
        </p:txBody>
      </p:sp>
      <p:sp>
        <p:nvSpPr>
          <p:cNvPr id="32773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sk-SK" sz="2400">
                <a:solidFill>
                  <a:srgbClr val="0094D3"/>
                </a:solidFill>
              </a:rPr>
              <a:t>Drôtové detektory – zapojenie do ústredne</a:t>
            </a:r>
          </a:p>
        </p:txBody>
      </p:sp>
      <p:sp>
        <p:nvSpPr>
          <p:cNvPr id="32774" name="Rectangle 3"/>
          <p:cNvSpPr>
            <a:spLocks noChangeArrowheads="1"/>
          </p:cNvSpPr>
          <p:nvPr/>
        </p:nvSpPr>
        <p:spPr bwMode="auto">
          <a:xfrm>
            <a:off x="539750" y="2189163"/>
            <a:ext cx="8245475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lnSpc>
                <a:spcPct val="12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800">
                <a:solidFill>
                  <a:srgbClr val="E20032"/>
                </a:solidFill>
              </a:rPr>
              <a:t>Dvojité vyváženie vstupov (pokoj, aktivácia, sabotáž)</a:t>
            </a:r>
          </a:p>
          <a:p>
            <a:pPr marL="342900" indent="-342900" algn="l">
              <a:lnSpc>
                <a:spcPct val="12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800">
                <a:solidFill>
                  <a:srgbClr val="E20032"/>
                </a:solidFill>
              </a:rPr>
              <a:t>Až 5 detektorov do jednej slučky</a:t>
            </a:r>
            <a:endParaRPr lang="sk-SK" sz="1800">
              <a:solidFill>
                <a:schemeClr val="tx1"/>
              </a:solidFill>
            </a:endParaRPr>
          </a:p>
        </p:txBody>
      </p:sp>
      <p:sp>
        <p:nvSpPr>
          <p:cNvPr id="32775" name="Rectangle 18"/>
          <p:cNvSpPr>
            <a:spLocks noChangeArrowheads="1"/>
          </p:cNvSpPr>
          <p:nvPr/>
        </p:nvSpPr>
        <p:spPr bwMode="auto">
          <a:xfrm>
            <a:off x="3744913" y="4459288"/>
            <a:ext cx="525462" cy="323850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400"/>
              <a:t>Kľud</a:t>
            </a:r>
          </a:p>
        </p:txBody>
      </p:sp>
      <p:sp>
        <p:nvSpPr>
          <p:cNvPr id="32776" name="Rectangle 21"/>
          <p:cNvSpPr>
            <a:spLocks noChangeArrowheads="1"/>
          </p:cNvSpPr>
          <p:nvPr/>
        </p:nvSpPr>
        <p:spPr bwMode="auto">
          <a:xfrm>
            <a:off x="2517775" y="4460875"/>
            <a:ext cx="787400" cy="320675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cs-CZ" sz="1400"/>
              <a:t>Sabotáž</a:t>
            </a:r>
          </a:p>
        </p:txBody>
      </p:sp>
      <p:sp>
        <p:nvSpPr>
          <p:cNvPr id="32777" name="Rectangle 22"/>
          <p:cNvSpPr>
            <a:spLocks noChangeArrowheads="1"/>
          </p:cNvSpPr>
          <p:nvPr/>
        </p:nvSpPr>
        <p:spPr bwMode="auto">
          <a:xfrm>
            <a:off x="6756400" y="4441825"/>
            <a:ext cx="787400" cy="320675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cs-CZ" sz="1400" dirty="0"/>
              <a:t>Sabotáž</a:t>
            </a:r>
          </a:p>
        </p:txBody>
      </p:sp>
      <p:sp>
        <p:nvSpPr>
          <p:cNvPr id="32778" name="Rectangle 23"/>
          <p:cNvSpPr>
            <a:spLocks noChangeArrowheads="1"/>
          </p:cNvSpPr>
          <p:nvPr/>
        </p:nvSpPr>
        <p:spPr bwMode="auto">
          <a:xfrm>
            <a:off x="5189538" y="4430713"/>
            <a:ext cx="893762" cy="323850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400" dirty="0"/>
              <a:t>Aktivácia</a:t>
            </a:r>
          </a:p>
        </p:txBody>
      </p:sp>
      <p:sp>
        <p:nvSpPr>
          <p:cNvPr id="278564" name="Line 36"/>
          <p:cNvSpPr>
            <a:spLocks noChangeShapeType="1"/>
          </p:cNvSpPr>
          <p:nvPr/>
        </p:nvSpPr>
        <p:spPr bwMode="auto">
          <a:xfrm flipV="1">
            <a:off x="2914650" y="4229100"/>
            <a:ext cx="0" cy="28575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8565" name="Line 37"/>
          <p:cNvSpPr>
            <a:spLocks noChangeShapeType="1"/>
          </p:cNvSpPr>
          <p:nvPr/>
        </p:nvSpPr>
        <p:spPr bwMode="auto">
          <a:xfrm flipV="1">
            <a:off x="4010025" y="4219575"/>
            <a:ext cx="0" cy="2667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8567" name="Line 39"/>
          <p:cNvSpPr>
            <a:spLocks noChangeShapeType="1"/>
          </p:cNvSpPr>
          <p:nvPr/>
        </p:nvSpPr>
        <p:spPr bwMode="auto">
          <a:xfrm flipV="1">
            <a:off x="5627688" y="4217988"/>
            <a:ext cx="0" cy="2667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8568" name="Line 40"/>
          <p:cNvSpPr>
            <a:spLocks noChangeShapeType="1"/>
          </p:cNvSpPr>
          <p:nvPr/>
        </p:nvSpPr>
        <p:spPr bwMode="auto">
          <a:xfrm flipV="1">
            <a:off x="7150100" y="4216400"/>
            <a:ext cx="0" cy="2667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/>
              <a:t>Elektr. zabezpečenie budov</a:t>
            </a:r>
          </a:p>
        </p:txBody>
      </p:sp>
      <p:sp>
        <p:nvSpPr>
          <p:cNvPr id="33795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sk-SK" sz="2400">
                <a:solidFill>
                  <a:srgbClr val="0094D3"/>
                </a:solidFill>
              </a:rPr>
              <a:t>Drôtové detektory – kľudový stav</a:t>
            </a:r>
          </a:p>
        </p:txBody>
      </p:sp>
      <p:sp>
        <p:nvSpPr>
          <p:cNvPr id="33796" name="Rectangle 3"/>
          <p:cNvSpPr>
            <a:spLocks noChangeArrowheads="1"/>
          </p:cNvSpPr>
          <p:nvPr/>
        </p:nvSpPr>
        <p:spPr bwMode="auto">
          <a:xfrm>
            <a:off x="527050" y="2189163"/>
            <a:ext cx="8245475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lnSpc>
                <a:spcPct val="12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 dirty="0" err="1">
                <a:solidFill>
                  <a:schemeClr val="tx1"/>
                </a:solidFill>
              </a:rPr>
              <a:t>Vyvažovací</a:t>
            </a:r>
            <a:r>
              <a:rPr lang="sk-SK" sz="1800" b="0" dirty="0">
                <a:solidFill>
                  <a:schemeClr val="tx1"/>
                </a:solidFill>
              </a:rPr>
              <a:t> odpor 1kΩ vždy v detektore (v prípade viacerých detektorov v slučke v poslednom)</a:t>
            </a:r>
          </a:p>
          <a:p>
            <a:pPr marL="342900" indent="-342900" algn="l">
              <a:lnSpc>
                <a:spcPct val="12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dirty="0">
                <a:solidFill>
                  <a:srgbClr val="E20032"/>
                </a:solidFill>
              </a:rPr>
              <a:t>V </a:t>
            </a:r>
            <a:r>
              <a:rPr lang="sk-SK" sz="1800" dirty="0" err="1">
                <a:solidFill>
                  <a:srgbClr val="E20032"/>
                </a:solidFill>
              </a:rPr>
              <a:t>kľude</a:t>
            </a:r>
            <a:r>
              <a:rPr lang="sk-SK" sz="1800" dirty="0">
                <a:solidFill>
                  <a:srgbClr val="E20032"/>
                </a:solidFill>
              </a:rPr>
              <a:t> musí mať slučka odpor 1kΩ</a:t>
            </a:r>
          </a:p>
          <a:p>
            <a:pPr marL="342900" indent="-342900" algn="l">
              <a:lnSpc>
                <a:spcPct val="12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dirty="0">
                <a:solidFill>
                  <a:schemeClr val="tx1"/>
                </a:solidFill>
              </a:rPr>
              <a:t>Ústredňa vyhodnocuje ako</a:t>
            </a:r>
            <a:r>
              <a:rPr lang="sk-SK" sz="1800" dirty="0">
                <a:solidFill>
                  <a:srgbClr val="E20032"/>
                </a:solidFill>
              </a:rPr>
              <a:t> KĽUD</a:t>
            </a:r>
          </a:p>
        </p:txBody>
      </p:sp>
      <p:sp>
        <p:nvSpPr>
          <p:cNvPr id="391173" name="Line 5"/>
          <p:cNvSpPr>
            <a:spLocks noChangeShapeType="1"/>
          </p:cNvSpPr>
          <p:nvPr/>
        </p:nvSpPr>
        <p:spPr bwMode="auto">
          <a:xfrm>
            <a:off x="4637088" y="4471988"/>
            <a:ext cx="0" cy="385762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1277938" y="4033838"/>
            <a:ext cx="866775" cy="533400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cs-CZ" sz="1400"/>
              <a:t>Sabotáž</a:t>
            </a:r>
          </a:p>
          <a:p>
            <a:r>
              <a:rPr lang="cs-CZ" sz="1400"/>
              <a:t>(Tamper)</a:t>
            </a: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6927850" y="4030663"/>
            <a:ext cx="1014413" cy="539750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400"/>
              <a:t>Poplach</a:t>
            </a:r>
          </a:p>
          <a:p>
            <a:r>
              <a:rPr lang="sk-SK" sz="1400"/>
              <a:t>(Aktivácia)</a:t>
            </a:r>
          </a:p>
        </p:txBody>
      </p:sp>
      <p:sp>
        <p:nvSpPr>
          <p:cNvPr id="391176" name="Line 8"/>
          <p:cNvSpPr>
            <a:spLocks noChangeShapeType="1"/>
          </p:cNvSpPr>
          <p:nvPr/>
        </p:nvSpPr>
        <p:spPr bwMode="auto">
          <a:xfrm>
            <a:off x="2117725" y="4298950"/>
            <a:ext cx="131445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1177" name="Line 9"/>
          <p:cNvSpPr>
            <a:spLocks noChangeShapeType="1"/>
          </p:cNvSpPr>
          <p:nvPr/>
        </p:nvSpPr>
        <p:spPr bwMode="auto">
          <a:xfrm>
            <a:off x="3417888" y="4294188"/>
            <a:ext cx="509587" cy="50958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1178" name="Line 10"/>
          <p:cNvSpPr>
            <a:spLocks noChangeShapeType="1"/>
          </p:cNvSpPr>
          <p:nvPr/>
        </p:nvSpPr>
        <p:spPr bwMode="auto">
          <a:xfrm flipH="1">
            <a:off x="5616575" y="4298950"/>
            <a:ext cx="1379538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1179" name="Line 11"/>
          <p:cNvSpPr>
            <a:spLocks noChangeShapeType="1"/>
          </p:cNvSpPr>
          <p:nvPr/>
        </p:nvSpPr>
        <p:spPr bwMode="auto">
          <a:xfrm flipH="1">
            <a:off x="5118100" y="4291013"/>
            <a:ext cx="512763" cy="512762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04" name="Rectangle 12"/>
          <p:cNvSpPr>
            <a:spLocks noChangeArrowheads="1"/>
          </p:cNvSpPr>
          <p:nvPr/>
        </p:nvSpPr>
        <p:spPr bwMode="auto">
          <a:xfrm>
            <a:off x="1274763" y="5859463"/>
            <a:ext cx="1066800" cy="539750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400"/>
              <a:t>Vyvažovací</a:t>
            </a:r>
          </a:p>
          <a:p>
            <a:r>
              <a:rPr lang="sk-SK" sz="1400"/>
              <a:t>odpor 1kΩ</a:t>
            </a:r>
          </a:p>
        </p:txBody>
      </p:sp>
      <p:sp>
        <p:nvSpPr>
          <p:cNvPr id="391181" name="Line 13"/>
          <p:cNvSpPr>
            <a:spLocks noChangeShapeType="1"/>
          </p:cNvSpPr>
          <p:nvPr/>
        </p:nvSpPr>
        <p:spPr bwMode="auto">
          <a:xfrm flipV="1">
            <a:off x="2293938" y="5480050"/>
            <a:ext cx="419100" cy="4191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4784725" y="4386263"/>
            <a:ext cx="619125" cy="209550"/>
          </a:xfrm>
          <a:prstGeom prst="rect">
            <a:avLst/>
          </a:prstGeom>
          <a:noFill/>
          <a:ln w="38100" algn="ctr">
            <a:solidFill>
              <a:schemeClr val="bg2"/>
            </a:solidFill>
            <a:miter lim="800000"/>
            <a:headEnd/>
            <a:tailEnd/>
          </a:ln>
        </p:spPr>
        <p:txBody>
          <a:bodyPr wrap="none" lIns="54000" tIns="54000" rIns="54000" bIns="54000" anchor="ctr"/>
          <a:lstStyle/>
          <a:p>
            <a:r>
              <a:rPr lang="cs-CZ" sz="1500">
                <a:solidFill>
                  <a:schemeClr val="tx1"/>
                </a:solidFill>
              </a:rPr>
              <a:t>1k</a:t>
            </a:r>
          </a:p>
        </p:txBody>
      </p:sp>
      <p:sp>
        <p:nvSpPr>
          <p:cNvPr id="391183" name="Line 15"/>
          <p:cNvSpPr>
            <a:spLocks noChangeShapeType="1"/>
          </p:cNvSpPr>
          <p:nvPr/>
        </p:nvSpPr>
        <p:spPr bwMode="auto">
          <a:xfrm flipV="1">
            <a:off x="3603625" y="4764088"/>
            <a:ext cx="676275" cy="88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1184" name="Line 16"/>
          <p:cNvSpPr>
            <a:spLocks noChangeShapeType="1"/>
          </p:cNvSpPr>
          <p:nvPr/>
        </p:nvSpPr>
        <p:spPr bwMode="auto">
          <a:xfrm>
            <a:off x="4238625" y="4784725"/>
            <a:ext cx="0" cy="904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1185" name="Line 17"/>
          <p:cNvSpPr>
            <a:spLocks noChangeShapeType="1"/>
          </p:cNvSpPr>
          <p:nvPr/>
        </p:nvSpPr>
        <p:spPr bwMode="auto">
          <a:xfrm>
            <a:off x="4221163" y="4857750"/>
            <a:ext cx="4159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oval" w="sm" len="sm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1186" name="Line 18"/>
          <p:cNvSpPr>
            <a:spLocks noChangeShapeType="1"/>
          </p:cNvSpPr>
          <p:nvPr/>
        </p:nvSpPr>
        <p:spPr bwMode="auto">
          <a:xfrm flipH="1">
            <a:off x="4618038" y="4486275"/>
            <a:ext cx="1524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1187" name="Line 19"/>
          <p:cNvSpPr>
            <a:spLocks noChangeShapeType="1"/>
          </p:cNvSpPr>
          <p:nvPr/>
        </p:nvSpPr>
        <p:spPr bwMode="auto">
          <a:xfrm>
            <a:off x="5389563" y="4486275"/>
            <a:ext cx="1778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1188" name="Line 20"/>
          <p:cNvSpPr>
            <a:spLocks noChangeShapeType="1"/>
          </p:cNvSpPr>
          <p:nvPr/>
        </p:nvSpPr>
        <p:spPr bwMode="auto">
          <a:xfrm>
            <a:off x="5548313" y="4479925"/>
            <a:ext cx="0" cy="37465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oval" w="sm" len="sm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1189" name="Line 21"/>
          <p:cNvSpPr>
            <a:spLocks noChangeShapeType="1"/>
          </p:cNvSpPr>
          <p:nvPr/>
        </p:nvSpPr>
        <p:spPr bwMode="auto">
          <a:xfrm>
            <a:off x="4608513" y="4857750"/>
            <a:ext cx="190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oval" w="sm" len="sm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1190" name="Line 22"/>
          <p:cNvSpPr>
            <a:spLocks noChangeShapeType="1"/>
          </p:cNvSpPr>
          <p:nvPr/>
        </p:nvSpPr>
        <p:spPr bwMode="auto">
          <a:xfrm flipV="1">
            <a:off x="4797425" y="4764088"/>
            <a:ext cx="676275" cy="88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1191" name="Line 23"/>
          <p:cNvSpPr>
            <a:spLocks noChangeShapeType="1"/>
          </p:cNvSpPr>
          <p:nvPr/>
        </p:nvSpPr>
        <p:spPr bwMode="auto">
          <a:xfrm>
            <a:off x="5422900" y="4784725"/>
            <a:ext cx="0" cy="904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1192" name="Line 24"/>
          <p:cNvSpPr>
            <a:spLocks noChangeShapeType="1"/>
          </p:cNvSpPr>
          <p:nvPr/>
        </p:nvSpPr>
        <p:spPr bwMode="auto">
          <a:xfrm>
            <a:off x="5405438" y="4860925"/>
            <a:ext cx="4889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none" w="sm" len="sm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1193" name="Line 25"/>
          <p:cNvSpPr>
            <a:spLocks noChangeShapeType="1"/>
          </p:cNvSpPr>
          <p:nvPr/>
        </p:nvSpPr>
        <p:spPr bwMode="auto">
          <a:xfrm>
            <a:off x="5891213" y="4841875"/>
            <a:ext cx="0" cy="8572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1194" name="Line 26"/>
          <p:cNvSpPr>
            <a:spLocks noChangeShapeType="1"/>
          </p:cNvSpPr>
          <p:nvPr/>
        </p:nvSpPr>
        <p:spPr bwMode="auto">
          <a:xfrm>
            <a:off x="5872163" y="5705475"/>
            <a:ext cx="9937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19" name="Rectangle 27"/>
          <p:cNvSpPr>
            <a:spLocks noChangeArrowheads="1"/>
          </p:cNvSpPr>
          <p:nvPr/>
        </p:nvSpPr>
        <p:spPr bwMode="auto">
          <a:xfrm rot="-5400000">
            <a:off x="2559050" y="5399088"/>
            <a:ext cx="619125" cy="209550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54000" tIns="54000" rIns="54000" bIns="54000" anchor="ctr"/>
          <a:lstStyle/>
          <a:p>
            <a:r>
              <a:rPr lang="cs-CZ" sz="1500">
                <a:solidFill>
                  <a:srgbClr val="E20032"/>
                </a:solidFill>
              </a:rPr>
              <a:t>1k</a:t>
            </a:r>
          </a:p>
        </p:txBody>
      </p:sp>
      <p:sp>
        <p:nvSpPr>
          <p:cNvPr id="391196" name="Line 28"/>
          <p:cNvSpPr>
            <a:spLocks noChangeShapeType="1"/>
          </p:cNvSpPr>
          <p:nvPr/>
        </p:nvSpPr>
        <p:spPr bwMode="auto">
          <a:xfrm>
            <a:off x="2855913" y="4854575"/>
            <a:ext cx="7397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oval" w="sm" len="sm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1197" name="Line 29"/>
          <p:cNvSpPr>
            <a:spLocks noChangeShapeType="1"/>
          </p:cNvSpPr>
          <p:nvPr/>
        </p:nvSpPr>
        <p:spPr bwMode="auto">
          <a:xfrm flipV="1">
            <a:off x="2865438" y="4835525"/>
            <a:ext cx="0" cy="3619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1198" name="Line 30"/>
          <p:cNvSpPr>
            <a:spLocks noChangeShapeType="1"/>
          </p:cNvSpPr>
          <p:nvPr/>
        </p:nvSpPr>
        <p:spPr bwMode="auto">
          <a:xfrm>
            <a:off x="2871788" y="5816600"/>
            <a:ext cx="0" cy="3492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1199" name="Line 31"/>
          <p:cNvSpPr>
            <a:spLocks noChangeShapeType="1"/>
          </p:cNvSpPr>
          <p:nvPr/>
        </p:nvSpPr>
        <p:spPr bwMode="auto">
          <a:xfrm>
            <a:off x="2868613" y="6146800"/>
            <a:ext cx="39782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1200" name="Rectangle 32"/>
          <p:cNvSpPr>
            <a:spLocks noChangeArrowheads="1"/>
          </p:cNvSpPr>
          <p:nvPr/>
        </p:nvSpPr>
        <p:spPr bwMode="auto">
          <a:xfrm>
            <a:off x="2570163" y="3879850"/>
            <a:ext cx="3187700" cy="24701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5" name="Text Box 33"/>
          <p:cNvSpPr txBox="1">
            <a:spLocks noChangeArrowheads="1"/>
          </p:cNvSpPr>
          <p:nvPr/>
        </p:nvSpPr>
        <p:spPr bwMode="auto">
          <a:xfrm>
            <a:off x="5832475" y="5676900"/>
            <a:ext cx="846138" cy="4730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 lIns="54000" tIns="54000" rIns="54000" bIns="54000">
            <a:spAutoFit/>
          </a:bodyPr>
          <a:lstStyle/>
          <a:p>
            <a:r>
              <a:rPr lang="cs-CZ" sz="2400">
                <a:solidFill>
                  <a:srgbClr val="E20032"/>
                </a:solidFill>
              </a:rPr>
              <a:t>R=1k</a:t>
            </a:r>
          </a:p>
        </p:txBody>
      </p:sp>
      <p:sp>
        <p:nvSpPr>
          <p:cNvPr id="33826" name="Rectangle 34"/>
          <p:cNvSpPr>
            <a:spLocks noChangeArrowheads="1"/>
          </p:cNvSpPr>
          <p:nvPr/>
        </p:nvSpPr>
        <p:spPr bwMode="auto">
          <a:xfrm>
            <a:off x="1274763" y="5041900"/>
            <a:ext cx="827087" cy="320675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cs-CZ" sz="1400"/>
              <a:t>Detektor</a:t>
            </a:r>
          </a:p>
        </p:txBody>
      </p:sp>
      <p:sp>
        <p:nvSpPr>
          <p:cNvPr id="391203" name="Line 35"/>
          <p:cNvSpPr>
            <a:spLocks noChangeShapeType="1"/>
          </p:cNvSpPr>
          <p:nvPr/>
        </p:nvSpPr>
        <p:spPr bwMode="auto">
          <a:xfrm>
            <a:off x="2055813" y="5207000"/>
            <a:ext cx="5207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1204" name="Line 36"/>
          <p:cNvSpPr>
            <a:spLocks noChangeShapeType="1"/>
          </p:cNvSpPr>
          <p:nvPr/>
        </p:nvSpPr>
        <p:spPr bwMode="auto">
          <a:xfrm>
            <a:off x="5424488" y="4857750"/>
            <a:ext cx="1238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oval" w="sm" len="sm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/>
              <a:t>Elektr. zabezpečenie budov</a:t>
            </a:r>
          </a:p>
        </p:txBody>
      </p:sp>
      <p:sp>
        <p:nvSpPr>
          <p:cNvPr id="34819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sk-SK" sz="2400">
                <a:solidFill>
                  <a:srgbClr val="0094D3"/>
                </a:solidFill>
              </a:rPr>
              <a:t>Drôtové detektory – aktivácia detektora</a:t>
            </a:r>
          </a:p>
        </p:txBody>
      </p:sp>
      <p:sp>
        <p:nvSpPr>
          <p:cNvPr id="34820" name="Rectangle 3"/>
          <p:cNvSpPr>
            <a:spLocks noChangeArrowheads="1"/>
          </p:cNvSpPr>
          <p:nvPr/>
        </p:nvSpPr>
        <p:spPr bwMode="auto">
          <a:xfrm>
            <a:off x="539750" y="2189163"/>
            <a:ext cx="82454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lnSpc>
                <a:spcPct val="12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dirty="0">
                <a:solidFill>
                  <a:schemeClr val="tx1"/>
                </a:solidFill>
              </a:rPr>
              <a:t>Ústredňa vyhodnocuje ako </a:t>
            </a:r>
            <a:r>
              <a:rPr lang="sk-SK" sz="1800" dirty="0">
                <a:solidFill>
                  <a:srgbClr val="E20032"/>
                </a:solidFill>
              </a:rPr>
              <a:t>POPLACH</a:t>
            </a:r>
          </a:p>
        </p:txBody>
      </p:sp>
      <p:sp>
        <p:nvSpPr>
          <p:cNvPr id="392197" name="Line 5"/>
          <p:cNvSpPr>
            <a:spLocks noChangeShapeType="1"/>
          </p:cNvSpPr>
          <p:nvPr/>
        </p:nvSpPr>
        <p:spPr bwMode="auto">
          <a:xfrm flipH="1">
            <a:off x="5408613" y="4857750"/>
            <a:ext cx="13335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2198" name="Line 6"/>
          <p:cNvSpPr>
            <a:spLocks noChangeShapeType="1"/>
          </p:cNvSpPr>
          <p:nvPr/>
        </p:nvSpPr>
        <p:spPr bwMode="auto">
          <a:xfrm>
            <a:off x="4608513" y="4857750"/>
            <a:ext cx="1905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oval" w="sm" len="sm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1281113" y="4030663"/>
            <a:ext cx="860425" cy="539750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400"/>
              <a:t>Sabotáž</a:t>
            </a:r>
          </a:p>
          <a:p>
            <a:r>
              <a:rPr lang="sk-SK" sz="1400"/>
              <a:t>(Tamper)</a:t>
            </a:r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6927850" y="4030663"/>
            <a:ext cx="1014413" cy="539750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400"/>
              <a:t>Poplach</a:t>
            </a:r>
          </a:p>
          <a:p>
            <a:r>
              <a:rPr lang="sk-SK" sz="1400"/>
              <a:t>(Aktivácia</a:t>
            </a:r>
            <a:r>
              <a:rPr lang="cs-CZ" sz="1400"/>
              <a:t>)</a:t>
            </a:r>
          </a:p>
        </p:txBody>
      </p:sp>
      <p:sp>
        <p:nvSpPr>
          <p:cNvPr id="392201" name="Line 9"/>
          <p:cNvSpPr>
            <a:spLocks noChangeShapeType="1"/>
          </p:cNvSpPr>
          <p:nvPr/>
        </p:nvSpPr>
        <p:spPr bwMode="auto">
          <a:xfrm>
            <a:off x="2117725" y="4298950"/>
            <a:ext cx="131445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2202" name="Line 10"/>
          <p:cNvSpPr>
            <a:spLocks noChangeShapeType="1"/>
          </p:cNvSpPr>
          <p:nvPr/>
        </p:nvSpPr>
        <p:spPr bwMode="auto">
          <a:xfrm>
            <a:off x="3417888" y="4294188"/>
            <a:ext cx="509587" cy="50958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2203" name="Line 11"/>
          <p:cNvSpPr>
            <a:spLocks noChangeShapeType="1"/>
          </p:cNvSpPr>
          <p:nvPr/>
        </p:nvSpPr>
        <p:spPr bwMode="auto">
          <a:xfrm flipH="1">
            <a:off x="5616575" y="4298950"/>
            <a:ext cx="1379538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2204" name="Line 12"/>
          <p:cNvSpPr>
            <a:spLocks noChangeShapeType="1"/>
          </p:cNvSpPr>
          <p:nvPr/>
        </p:nvSpPr>
        <p:spPr bwMode="auto">
          <a:xfrm flipH="1">
            <a:off x="5118100" y="4291013"/>
            <a:ext cx="512763" cy="512762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829" name="Rectangle 13"/>
          <p:cNvSpPr>
            <a:spLocks noChangeArrowheads="1"/>
          </p:cNvSpPr>
          <p:nvPr/>
        </p:nvSpPr>
        <p:spPr bwMode="auto">
          <a:xfrm>
            <a:off x="1276350" y="5862638"/>
            <a:ext cx="1063625" cy="533400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cs-CZ" sz="1400"/>
              <a:t>Vyvažovací</a:t>
            </a:r>
          </a:p>
          <a:p>
            <a:r>
              <a:rPr lang="cs-CZ" sz="1400"/>
              <a:t>odpor 1k</a:t>
            </a:r>
            <a:r>
              <a:rPr lang="el-GR" sz="1400"/>
              <a:t>Ω</a:t>
            </a:r>
            <a:endParaRPr lang="cs-CZ" sz="1400"/>
          </a:p>
        </p:txBody>
      </p:sp>
      <p:sp>
        <p:nvSpPr>
          <p:cNvPr id="392206" name="Line 14"/>
          <p:cNvSpPr>
            <a:spLocks noChangeShapeType="1"/>
          </p:cNvSpPr>
          <p:nvPr/>
        </p:nvSpPr>
        <p:spPr bwMode="auto">
          <a:xfrm flipV="1">
            <a:off x="2293938" y="5480050"/>
            <a:ext cx="419100" cy="4191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831" name="Rectangle 15"/>
          <p:cNvSpPr>
            <a:spLocks noChangeArrowheads="1"/>
          </p:cNvSpPr>
          <p:nvPr/>
        </p:nvSpPr>
        <p:spPr bwMode="auto">
          <a:xfrm>
            <a:off x="4784725" y="4386263"/>
            <a:ext cx="619125" cy="209550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54000" tIns="54000" rIns="54000" bIns="54000" anchor="ctr"/>
          <a:lstStyle/>
          <a:p>
            <a:r>
              <a:rPr lang="cs-CZ" sz="1500">
                <a:solidFill>
                  <a:schemeClr val="tx1"/>
                </a:solidFill>
              </a:rPr>
              <a:t>1k</a:t>
            </a:r>
          </a:p>
        </p:txBody>
      </p:sp>
      <p:sp>
        <p:nvSpPr>
          <p:cNvPr id="392208" name="Line 16"/>
          <p:cNvSpPr>
            <a:spLocks noChangeShapeType="1"/>
          </p:cNvSpPr>
          <p:nvPr/>
        </p:nvSpPr>
        <p:spPr bwMode="auto">
          <a:xfrm flipV="1">
            <a:off x="3603625" y="4764088"/>
            <a:ext cx="676275" cy="88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2209" name="Line 17"/>
          <p:cNvSpPr>
            <a:spLocks noChangeShapeType="1"/>
          </p:cNvSpPr>
          <p:nvPr/>
        </p:nvSpPr>
        <p:spPr bwMode="auto">
          <a:xfrm>
            <a:off x="4238625" y="4784725"/>
            <a:ext cx="0" cy="904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2210" name="Line 18"/>
          <p:cNvSpPr>
            <a:spLocks noChangeShapeType="1"/>
          </p:cNvSpPr>
          <p:nvPr/>
        </p:nvSpPr>
        <p:spPr bwMode="auto">
          <a:xfrm>
            <a:off x="4221163" y="4857750"/>
            <a:ext cx="4159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oval" w="sm" len="sm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2211" name="Line 19"/>
          <p:cNvSpPr>
            <a:spLocks noChangeShapeType="1"/>
          </p:cNvSpPr>
          <p:nvPr/>
        </p:nvSpPr>
        <p:spPr bwMode="auto">
          <a:xfrm flipH="1">
            <a:off x="4618038" y="4486275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2212" name="Line 20"/>
          <p:cNvSpPr>
            <a:spLocks noChangeShapeType="1"/>
          </p:cNvSpPr>
          <p:nvPr/>
        </p:nvSpPr>
        <p:spPr bwMode="auto">
          <a:xfrm>
            <a:off x="5389563" y="4486275"/>
            <a:ext cx="177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2213" name="Line 21"/>
          <p:cNvSpPr>
            <a:spLocks noChangeShapeType="1"/>
          </p:cNvSpPr>
          <p:nvPr/>
        </p:nvSpPr>
        <p:spPr bwMode="auto">
          <a:xfrm>
            <a:off x="5548313" y="4479925"/>
            <a:ext cx="0" cy="374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oval" w="sm" len="sm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2214" name="Line 22"/>
          <p:cNvSpPr>
            <a:spLocks noChangeShapeType="1"/>
          </p:cNvSpPr>
          <p:nvPr/>
        </p:nvSpPr>
        <p:spPr bwMode="auto">
          <a:xfrm flipV="1">
            <a:off x="4797425" y="4678363"/>
            <a:ext cx="642938" cy="174625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2215" name="Line 23"/>
          <p:cNvSpPr>
            <a:spLocks noChangeShapeType="1"/>
          </p:cNvSpPr>
          <p:nvPr/>
        </p:nvSpPr>
        <p:spPr bwMode="auto">
          <a:xfrm>
            <a:off x="5422900" y="4784725"/>
            <a:ext cx="0" cy="90488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2216" name="Line 24"/>
          <p:cNvSpPr>
            <a:spLocks noChangeShapeType="1"/>
          </p:cNvSpPr>
          <p:nvPr/>
        </p:nvSpPr>
        <p:spPr bwMode="auto">
          <a:xfrm>
            <a:off x="5548313" y="4860925"/>
            <a:ext cx="3460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none" w="sm" len="sm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2217" name="Line 25"/>
          <p:cNvSpPr>
            <a:spLocks noChangeShapeType="1"/>
          </p:cNvSpPr>
          <p:nvPr/>
        </p:nvSpPr>
        <p:spPr bwMode="auto">
          <a:xfrm>
            <a:off x="5891213" y="4841875"/>
            <a:ext cx="0" cy="8572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2218" name="Line 26"/>
          <p:cNvSpPr>
            <a:spLocks noChangeShapeType="1"/>
          </p:cNvSpPr>
          <p:nvPr/>
        </p:nvSpPr>
        <p:spPr bwMode="auto">
          <a:xfrm>
            <a:off x="5872163" y="5705475"/>
            <a:ext cx="9937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843" name="Rectangle 27"/>
          <p:cNvSpPr>
            <a:spLocks noChangeArrowheads="1"/>
          </p:cNvSpPr>
          <p:nvPr/>
        </p:nvSpPr>
        <p:spPr bwMode="auto">
          <a:xfrm rot="-5400000">
            <a:off x="2559050" y="5399088"/>
            <a:ext cx="619125" cy="209550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54000" tIns="54000" rIns="54000" bIns="54000" anchor="ctr"/>
          <a:lstStyle/>
          <a:p>
            <a:r>
              <a:rPr lang="cs-CZ" sz="1500">
                <a:solidFill>
                  <a:srgbClr val="E20032"/>
                </a:solidFill>
              </a:rPr>
              <a:t>1k</a:t>
            </a:r>
          </a:p>
        </p:txBody>
      </p:sp>
      <p:sp>
        <p:nvSpPr>
          <p:cNvPr id="392220" name="Line 28"/>
          <p:cNvSpPr>
            <a:spLocks noChangeShapeType="1"/>
          </p:cNvSpPr>
          <p:nvPr/>
        </p:nvSpPr>
        <p:spPr bwMode="auto">
          <a:xfrm>
            <a:off x="2855913" y="4854575"/>
            <a:ext cx="7397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oval" w="sm" len="sm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2221" name="Line 29"/>
          <p:cNvSpPr>
            <a:spLocks noChangeShapeType="1"/>
          </p:cNvSpPr>
          <p:nvPr/>
        </p:nvSpPr>
        <p:spPr bwMode="auto">
          <a:xfrm flipV="1">
            <a:off x="2865438" y="4835525"/>
            <a:ext cx="0" cy="3619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2222" name="Line 30"/>
          <p:cNvSpPr>
            <a:spLocks noChangeShapeType="1"/>
          </p:cNvSpPr>
          <p:nvPr/>
        </p:nvSpPr>
        <p:spPr bwMode="auto">
          <a:xfrm>
            <a:off x="2871788" y="5816600"/>
            <a:ext cx="0" cy="3492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2223" name="Line 31"/>
          <p:cNvSpPr>
            <a:spLocks noChangeShapeType="1"/>
          </p:cNvSpPr>
          <p:nvPr/>
        </p:nvSpPr>
        <p:spPr bwMode="auto">
          <a:xfrm>
            <a:off x="2868613" y="6146800"/>
            <a:ext cx="39782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2224" name="Rectangle 32"/>
          <p:cNvSpPr>
            <a:spLocks noChangeArrowheads="1"/>
          </p:cNvSpPr>
          <p:nvPr/>
        </p:nvSpPr>
        <p:spPr bwMode="auto">
          <a:xfrm>
            <a:off x="2570163" y="3879850"/>
            <a:ext cx="3187700" cy="24701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849" name="Text Box 33"/>
          <p:cNvSpPr txBox="1">
            <a:spLocks noChangeArrowheads="1"/>
          </p:cNvSpPr>
          <p:nvPr/>
        </p:nvSpPr>
        <p:spPr bwMode="auto">
          <a:xfrm>
            <a:off x="5832475" y="5676900"/>
            <a:ext cx="846138" cy="4730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 lIns="54000" tIns="54000" rIns="54000" bIns="54000">
            <a:spAutoFit/>
          </a:bodyPr>
          <a:lstStyle/>
          <a:p>
            <a:r>
              <a:rPr lang="cs-CZ" sz="2400">
                <a:solidFill>
                  <a:srgbClr val="E20032"/>
                </a:solidFill>
              </a:rPr>
              <a:t>R=2k</a:t>
            </a:r>
          </a:p>
        </p:txBody>
      </p:sp>
      <p:sp>
        <p:nvSpPr>
          <p:cNvPr id="34850" name="Rectangle 34"/>
          <p:cNvSpPr>
            <a:spLocks noChangeArrowheads="1"/>
          </p:cNvSpPr>
          <p:nvPr/>
        </p:nvSpPr>
        <p:spPr bwMode="auto">
          <a:xfrm>
            <a:off x="1274763" y="5041900"/>
            <a:ext cx="827087" cy="320675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cs-CZ" sz="1400"/>
              <a:t>Detektor</a:t>
            </a:r>
          </a:p>
        </p:txBody>
      </p:sp>
      <p:sp>
        <p:nvSpPr>
          <p:cNvPr id="392227" name="Line 35"/>
          <p:cNvSpPr>
            <a:spLocks noChangeShapeType="1"/>
          </p:cNvSpPr>
          <p:nvPr/>
        </p:nvSpPr>
        <p:spPr bwMode="auto">
          <a:xfrm>
            <a:off x="2055813" y="5207000"/>
            <a:ext cx="5207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2228" name="Line 36"/>
          <p:cNvSpPr>
            <a:spLocks noChangeShapeType="1"/>
          </p:cNvSpPr>
          <p:nvPr/>
        </p:nvSpPr>
        <p:spPr bwMode="auto">
          <a:xfrm>
            <a:off x="4637088" y="4471988"/>
            <a:ext cx="0" cy="385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/>
              <a:t>Elektr. zabezpečenie budov</a:t>
            </a:r>
          </a:p>
        </p:txBody>
      </p:sp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sk-SK" sz="2400">
                <a:solidFill>
                  <a:srgbClr val="0094D3"/>
                </a:solidFill>
              </a:rPr>
              <a:t>Drôtové detektory – aktivácia krytu (Tamper)</a:t>
            </a:r>
          </a:p>
        </p:txBody>
      </p:sp>
      <p:sp>
        <p:nvSpPr>
          <p:cNvPr id="35844" name="Rectangle 3"/>
          <p:cNvSpPr>
            <a:spLocks noChangeArrowheads="1"/>
          </p:cNvSpPr>
          <p:nvPr/>
        </p:nvSpPr>
        <p:spPr bwMode="auto">
          <a:xfrm>
            <a:off x="539750" y="2189163"/>
            <a:ext cx="82454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lnSpc>
                <a:spcPct val="12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dirty="0">
                <a:solidFill>
                  <a:schemeClr val="tx1"/>
                </a:solidFill>
              </a:rPr>
              <a:t>Ústredňa vyhodnocuje ako </a:t>
            </a:r>
            <a:r>
              <a:rPr lang="sk-SK" sz="1800" dirty="0">
                <a:solidFill>
                  <a:srgbClr val="E20032"/>
                </a:solidFill>
              </a:rPr>
              <a:t>SABOTÁŽ</a:t>
            </a:r>
          </a:p>
        </p:txBody>
      </p:sp>
      <p:sp>
        <p:nvSpPr>
          <p:cNvPr id="393221" name="Line 5"/>
          <p:cNvSpPr>
            <a:spLocks noChangeShapeType="1"/>
          </p:cNvSpPr>
          <p:nvPr/>
        </p:nvSpPr>
        <p:spPr bwMode="auto">
          <a:xfrm flipH="1">
            <a:off x="5408613" y="4857750"/>
            <a:ext cx="13335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3222" name="Line 6"/>
          <p:cNvSpPr>
            <a:spLocks noChangeShapeType="1"/>
          </p:cNvSpPr>
          <p:nvPr/>
        </p:nvSpPr>
        <p:spPr bwMode="auto">
          <a:xfrm>
            <a:off x="4608513" y="4857750"/>
            <a:ext cx="1905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oval" w="sm" len="sm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1277938" y="4033838"/>
            <a:ext cx="866775" cy="533400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cs-CZ" sz="1400"/>
              <a:t>Sabotáž</a:t>
            </a:r>
          </a:p>
          <a:p>
            <a:r>
              <a:rPr lang="cs-CZ" sz="1400"/>
              <a:t>(Tamper)</a:t>
            </a: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6927850" y="4030663"/>
            <a:ext cx="1014413" cy="539750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400"/>
              <a:t>Poplach</a:t>
            </a:r>
          </a:p>
          <a:p>
            <a:r>
              <a:rPr lang="sk-SK" sz="1400"/>
              <a:t>(Aktivácia</a:t>
            </a:r>
            <a:r>
              <a:rPr lang="cs-CZ" sz="1400"/>
              <a:t>)</a:t>
            </a:r>
          </a:p>
        </p:txBody>
      </p:sp>
      <p:sp>
        <p:nvSpPr>
          <p:cNvPr id="393225" name="Line 9"/>
          <p:cNvSpPr>
            <a:spLocks noChangeShapeType="1"/>
          </p:cNvSpPr>
          <p:nvPr/>
        </p:nvSpPr>
        <p:spPr bwMode="auto">
          <a:xfrm>
            <a:off x="2117725" y="4298950"/>
            <a:ext cx="131445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3226" name="Line 10"/>
          <p:cNvSpPr>
            <a:spLocks noChangeShapeType="1"/>
          </p:cNvSpPr>
          <p:nvPr/>
        </p:nvSpPr>
        <p:spPr bwMode="auto">
          <a:xfrm>
            <a:off x="3417888" y="4294188"/>
            <a:ext cx="509587" cy="50958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3227" name="Line 11"/>
          <p:cNvSpPr>
            <a:spLocks noChangeShapeType="1"/>
          </p:cNvSpPr>
          <p:nvPr/>
        </p:nvSpPr>
        <p:spPr bwMode="auto">
          <a:xfrm flipH="1">
            <a:off x="5616575" y="4298950"/>
            <a:ext cx="1379538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3228" name="Line 12"/>
          <p:cNvSpPr>
            <a:spLocks noChangeShapeType="1"/>
          </p:cNvSpPr>
          <p:nvPr/>
        </p:nvSpPr>
        <p:spPr bwMode="auto">
          <a:xfrm flipH="1">
            <a:off x="5118100" y="4291013"/>
            <a:ext cx="512763" cy="512762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53" name="Rectangle 13"/>
          <p:cNvSpPr>
            <a:spLocks noChangeArrowheads="1"/>
          </p:cNvSpPr>
          <p:nvPr/>
        </p:nvSpPr>
        <p:spPr bwMode="auto">
          <a:xfrm>
            <a:off x="1276350" y="5862638"/>
            <a:ext cx="1063625" cy="533400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cs-CZ" sz="1400"/>
              <a:t>Vyvažovací</a:t>
            </a:r>
          </a:p>
          <a:p>
            <a:r>
              <a:rPr lang="cs-CZ" sz="1400"/>
              <a:t>odpor 1k</a:t>
            </a:r>
            <a:r>
              <a:rPr lang="el-GR" sz="1400"/>
              <a:t>Ω</a:t>
            </a:r>
            <a:endParaRPr lang="cs-CZ" sz="1400"/>
          </a:p>
        </p:txBody>
      </p:sp>
      <p:sp>
        <p:nvSpPr>
          <p:cNvPr id="393230" name="Line 14"/>
          <p:cNvSpPr>
            <a:spLocks noChangeShapeType="1"/>
          </p:cNvSpPr>
          <p:nvPr/>
        </p:nvSpPr>
        <p:spPr bwMode="auto">
          <a:xfrm flipV="1">
            <a:off x="2293938" y="5480050"/>
            <a:ext cx="419100" cy="4191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55" name="Rectangle 15"/>
          <p:cNvSpPr>
            <a:spLocks noChangeArrowheads="1"/>
          </p:cNvSpPr>
          <p:nvPr/>
        </p:nvSpPr>
        <p:spPr bwMode="auto">
          <a:xfrm>
            <a:off x="4784725" y="4386263"/>
            <a:ext cx="619125" cy="209550"/>
          </a:xfrm>
          <a:prstGeom prst="rect">
            <a:avLst/>
          </a:prstGeom>
          <a:noFill/>
          <a:ln w="38100" algn="ctr">
            <a:solidFill>
              <a:schemeClr val="bg2"/>
            </a:solidFill>
            <a:miter lim="800000"/>
            <a:headEnd/>
            <a:tailEnd/>
          </a:ln>
        </p:spPr>
        <p:txBody>
          <a:bodyPr wrap="none" lIns="54000" tIns="54000" rIns="54000" bIns="54000" anchor="ctr"/>
          <a:lstStyle/>
          <a:p>
            <a:r>
              <a:rPr lang="cs-CZ" sz="1500">
                <a:solidFill>
                  <a:schemeClr val="tx1"/>
                </a:solidFill>
              </a:rPr>
              <a:t>1k</a:t>
            </a:r>
          </a:p>
        </p:txBody>
      </p:sp>
      <p:sp>
        <p:nvSpPr>
          <p:cNvPr id="393232" name="Line 16"/>
          <p:cNvSpPr>
            <a:spLocks noChangeShapeType="1"/>
          </p:cNvSpPr>
          <p:nvPr/>
        </p:nvSpPr>
        <p:spPr bwMode="auto">
          <a:xfrm flipV="1">
            <a:off x="4791075" y="4765675"/>
            <a:ext cx="676275" cy="889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3233" name="Line 17"/>
          <p:cNvSpPr>
            <a:spLocks noChangeShapeType="1"/>
          </p:cNvSpPr>
          <p:nvPr/>
        </p:nvSpPr>
        <p:spPr bwMode="auto">
          <a:xfrm>
            <a:off x="4238625" y="4784725"/>
            <a:ext cx="0" cy="90488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3234" name="Line 18"/>
          <p:cNvSpPr>
            <a:spLocks noChangeShapeType="1"/>
          </p:cNvSpPr>
          <p:nvPr/>
        </p:nvSpPr>
        <p:spPr bwMode="auto">
          <a:xfrm>
            <a:off x="4221163" y="4857750"/>
            <a:ext cx="415925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oval" w="sm" len="sm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3235" name="Line 19"/>
          <p:cNvSpPr>
            <a:spLocks noChangeShapeType="1"/>
          </p:cNvSpPr>
          <p:nvPr/>
        </p:nvSpPr>
        <p:spPr bwMode="auto">
          <a:xfrm flipH="1">
            <a:off x="4618038" y="4486275"/>
            <a:ext cx="1524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3236" name="Line 20"/>
          <p:cNvSpPr>
            <a:spLocks noChangeShapeType="1"/>
          </p:cNvSpPr>
          <p:nvPr/>
        </p:nvSpPr>
        <p:spPr bwMode="auto">
          <a:xfrm>
            <a:off x="5389563" y="4486275"/>
            <a:ext cx="1778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3237" name="Line 21"/>
          <p:cNvSpPr>
            <a:spLocks noChangeShapeType="1"/>
          </p:cNvSpPr>
          <p:nvPr/>
        </p:nvSpPr>
        <p:spPr bwMode="auto">
          <a:xfrm>
            <a:off x="5548313" y="4479925"/>
            <a:ext cx="0" cy="37465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oval" w="sm" len="sm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3238" name="Line 22"/>
          <p:cNvSpPr>
            <a:spLocks noChangeShapeType="1"/>
          </p:cNvSpPr>
          <p:nvPr/>
        </p:nvSpPr>
        <p:spPr bwMode="auto">
          <a:xfrm flipV="1">
            <a:off x="3592513" y="4679950"/>
            <a:ext cx="642937" cy="174625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3239" name="Line 23"/>
          <p:cNvSpPr>
            <a:spLocks noChangeShapeType="1"/>
          </p:cNvSpPr>
          <p:nvPr/>
        </p:nvSpPr>
        <p:spPr bwMode="auto">
          <a:xfrm>
            <a:off x="5422900" y="4784725"/>
            <a:ext cx="0" cy="90488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3240" name="Line 24"/>
          <p:cNvSpPr>
            <a:spLocks noChangeShapeType="1"/>
          </p:cNvSpPr>
          <p:nvPr/>
        </p:nvSpPr>
        <p:spPr bwMode="auto">
          <a:xfrm>
            <a:off x="5548313" y="4860925"/>
            <a:ext cx="346075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none" w="sm" len="sm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3241" name="Line 25"/>
          <p:cNvSpPr>
            <a:spLocks noChangeShapeType="1"/>
          </p:cNvSpPr>
          <p:nvPr/>
        </p:nvSpPr>
        <p:spPr bwMode="auto">
          <a:xfrm>
            <a:off x="5891213" y="4841875"/>
            <a:ext cx="0" cy="85725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3242" name="Line 26"/>
          <p:cNvSpPr>
            <a:spLocks noChangeShapeType="1"/>
          </p:cNvSpPr>
          <p:nvPr/>
        </p:nvSpPr>
        <p:spPr bwMode="auto">
          <a:xfrm>
            <a:off x="5872163" y="5705475"/>
            <a:ext cx="993775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lg" len="lg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67" name="Rectangle 27"/>
          <p:cNvSpPr>
            <a:spLocks noChangeArrowheads="1"/>
          </p:cNvSpPr>
          <p:nvPr/>
        </p:nvSpPr>
        <p:spPr bwMode="auto">
          <a:xfrm rot="-5400000">
            <a:off x="2559050" y="5399088"/>
            <a:ext cx="619125" cy="209550"/>
          </a:xfrm>
          <a:prstGeom prst="rect">
            <a:avLst/>
          </a:prstGeom>
          <a:noFill/>
          <a:ln w="38100" algn="ctr">
            <a:solidFill>
              <a:schemeClr val="bg2"/>
            </a:solidFill>
            <a:miter lim="800000"/>
            <a:headEnd/>
            <a:tailEnd/>
          </a:ln>
        </p:spPr>
        <p:txBody>
          <a:bodyPr wrap="none" lIns="54000" tIns="54000" rIns="54000" bIns="54000" anchor="ctr"/>
          <a:lstStyle/>
          <a:p>
            <a:r>
              <a:rPr lang="cs-CZ" sz="1500">
                <a:solidFill>
                  <a:srgbClr val="E20032"/>
                </a:solidFill>
              </a:rPr>
              <a:t>1k</a:t>
            </a:r>
          </a:p>
        </p:txBody>
      </p:sp>
      <p:sp>
        <p:nvSpPr>
          <p:cNvPr id="393244" name="Line 28"/>
          <p:cNvSpPr>
            <a:spLocks noChangeShapeType="1"/>
          </p:cNvSpPr>
          <p:nvPr/>
        </p:nvSpPr>
        <p:spPr bwMode="auto">
          <a:xfrm>
            <a:off x="2855913" y="4854575"/>
            <a:ext cx="739775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oval" w="sm" len="sm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3245" name="Line 29"/>
          <p:cNvSpPr>
            <a:spLocks noChangeShapeType="1"/>
          </p:cNvSpPr>
          <p:nvPr/>
        </p:nvSpPr>
        <p:spPr bwMode="auto">
          <a:xfrm flipV="1">
            <a:off x="2865438" y="4835525"/>
            <a:ext cx="0" cy="36195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3246" name="Line 30"/>
          <p:cNvSpPr>
            <a:spLocks noChangeShapeType="1"/>
          </p:cNvSpPr>
          <p:nvPr/>
        </p:nvSpPr>
        <p:spPr bwMode="auto">
          <a:xfrm>
            <a:off x="2871788" y="5816600"/>
            <a:ext cx="0" cy="34925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3247" name="Line 31"/>
          <p:cNvSpPr>
            <a:spLocks noChangeShapeType="1"/>
          </p:cNvSpPr>
          <p:nvPr/>
        </p:nvSpPr>
        <p:spPr bwMode="auto">
          <a:xfrm>
            <a:off x="2868613" y="6146800"/>
            <a:ext cx="3978275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lg" len="lg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3248" name="Rectangle 32"/>
          <p:cNvSpPr>
            <a:spLocks noChangeArrowheads="1"/>
          </p:cNvSpPr>
          <p:nvPr/>
        </p:nvSpPr>
        <p:spPr bwMode="auto">
          <a:xfrm>
            <a:off x="2570163" y="3879850"/>
            <a:ext cx="3187700" cy="24701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73" name="Text Box 33"/>
          <p:cNvSpPr txBox="1">
            <a:spLocks noChangeArrowheads="1"/>
          </p:cNvSpPr>
          <p:nvPr/>
        </p:nvSpPr>
        <p:spPr bwMode="auto">
          <a:xfrm>
            <a:off x="5832475" y="5626100"/>
            <a:ext cx="760413" cy="53498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 lIns="54000" tIns="54000" rIns="54000" bIns="54000">
            <a:spAutoFit/>
          </a:bodyPr>
          <a:lstStyle/>
          <a:p>
            <a:r>
              <a:rPr lang="cs-CZ" sz="2400">
                <a:solidFill>
                  <a:srgbClr val="E20032"/>
                </a:solidFill>
              </a:rPr>
              <a:t>R=</a:t>
            </a:r>
            <a:r>
              <a:rPr lang="cs-CZ" sz="2800">
                <a:solidFill>
                  <a:srgbClr val="E20032"/>
                </a:solidFill>
              </a:rPr>
              <a:t>∞</a:t>
            </a:r>
          </a:p>
        </p:txBody>
      </p:sp>
      <p:sp>
        <p:nvSpPr>
          <p:cNvPr id="35874" name="Rectangle 34"/>
          <p:cNvSpPr>
            <a:spLocks noChangeArrowheads="1"/>
          </p:cNvSpPr>
          <p:nvPr/>
        </p:nvSpPr>
        <p:spPr bwMode="auto">
          <a:xfrm>
            <a:off x="1274763" y="5041900"/>
            <a:ext cx="827087" cy="320675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cs-CZ" sz="1400"/>
              <a:t>Detektor</a:t>
            </a:r>
          </a:p>
        </p:txBody>
      </p:sp>
      <p:sp>
        <p:nvSpPr>
          <p:cNvPr id="393251" name="Line 35"/>
          <p:cNvSpPr>
            <a:spLocks noChangeShapeType="1"/>
          </p:cNvSpPr>
          <p:nvPr/>
        </p:nvSpPr>
        <p:spPr bwMode="auto">
          <a:xfrm>
            <a:off x="2055813" y="5207000"/>
            <a:ext cx="5207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3252" name="Line 36"/>
          <p:cNvSpPr>
            <a:spLocks noChangeShapeType="1"/>
          </p:cNvSpPr>
          <p:nvPr/>
        </p:nvSpPr>
        <p:spPr bwMode="auto">
          <a:xfrm>
            <a:off x="4637088" y="4471988"/>
            <a:ext cx="0" cy="385762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/>
              <a:t>Elektr. zabezpečenie budov</a:t>
            </a:r>
          </a:p>
        </p:txBody>
      </p:sp>
      <p:sp>
        <p:nvSpPr>
          <p:cNvPr id="36867" name="Rectangle 2"/>
          <p:cNvSpPr>
            <a:spLocks noChangeArrowheads="1"/>
          </p:cNvSpPr>
          <p:nvPr/>
        </p:nvSpPr>
        <p:spPr bwMode="auto">
          <a:xfrm>
            <a:off x="165100" y="1436688"/>
            <a:ext cx="87630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sk-SK" sz="2400">
                <a:solidFill>
                  <a:srgbClr val="0094D3"/>
                </a:solidFill>
              </a:rPr>
              <a:t>Drôtové detektory – zapojenie viacerých detektorov do </a:t>
            </a:r>
          </a:p>
          <a:p>
            <a:pPr algn="l"/>
            <a:r>
              <a:rPr lang="sk-SK" sz="2400">
                <a:solidFill>
                  <a:srgbClr val="0094D3"/>
                </a:solidFill>
              </a:rPr>
              <a:t>                                   slučky</a:t>
            </a:r>
          </a:p>
        </p:txBody>
      </p:sp>
      <p:sp>
        <p:nvSpPr>
          <p:cNvPr id="36868" name="Rectangle 3"/>
          <p:cNvSpPr>
            <a:spLocks noChangeArrowheads="1"/>
          </p:cNvSpPr>
          <p:nvPr/>
        </p:nvSpPr>
        <p:spPr bwMode="auto">
          <a:xfrm>
            <a:off x="539750" y="2189163"/>
            <a:ext cx="8245475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lnSpc>
                <a:spcPct val="12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Maximálne</a:t>
            </a:r>
            <a:r>
              <a:rPr lang="sk-SK" sz="1800">
                <a:solidFill>
                  <a:schemeClr val="tx1"/>
                </a:solidFill>
              </a:rPr>
              <a:t> </a:t>
            </a:r>
            <a:r>
              <a:rPr lang="sk-SK" sz="1800">
                <a:solidFill>
                  <a:srgbClr val="E20032"/>
                </a:solidFill>
              </a:rPr>
              <a:t>5 detektorov</a:t>
            </a:r>
            <a:r>
              <a:rPr lang="sk-SK" sz="1800">
                <a:solidFill>
                  <a:schemeClr val="tx1"/>
                </a:solidFill>
              </a:rPr>
              <a:t> </a:t>
            </a:r>
            <a:r>
              <a:rPr lang="sk-SK" sz="1800" b="0">
                <a:solidFill>
                  <a:schemeClr val="tx1"/>
                </a:solidFill>
              </a:rPr>
              <a:t>do slučky (nerozlišuje sa, ktorý je aktívny)</a:t>
            </a:r>
          </a:p>
          <a:p>
            <a:pPr marL="342900" indent="-342900" algn="l">
              <a:lnSpc>
                <a:spcPct val="12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Drôtový vstup </a:t>
            </a:r>
            <a:r>
              <a:rPr lang="sk-SK" sz="1800">
                <a:solidFill>
                  <a:srgbClr val="E20032"/>
                </a:solidFill>
              </a:rPr>
              <a:t>Natur reakcia = oneskorená</a:t>
            </a:r>
          </a:p>
        </p:txBody>
      </p:sp>
      <p:pic>
        <p:nvPicPr>
          <p:cNvPr id="3686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8613" y="2955925"/>
            <a:ext cx="5368925" cy="34448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ChangeArrowheads="1"/>
          </p:cNvSpPr>
          <p:nvPr/>
        </p:nvSpPr>
        <p:spPr bwMode="auto">
          <a:xfrm>
            <a:off x="539750" y="2189163"/>
            <a:ext cx="824547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Plášťová ochrana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Detekcia otvorenia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 b="0">
                <a:solidFill>
                  <a:schemeClr val="tx1"/>
                </a:solidFill>
              </a:rPr>
              <a:t>Dverí, okien, krytov, …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Jazýčkový kontakt ovládaný magnetom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 b="0">
                <a:solidFill>
                  <a:schemeClr val="tx1"/>
                </a:solidFill>
              </a:rPr>
              <a:t>Kvalitný neodymový magnet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Pracovná vzdialenosť magnetu podľa vyhotovenia (typ. 1cm)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>
                <a:solidFill>
                  <a:srgbClr val="E20032"/>
                </a:solidFill>
              </a:rPr>
              <a:t>Riziká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 b="0">
                <a:solidFill>
                  <a:schemeClr val="tx1"/>
                </a:solidFill>
              </a:rPr>
              <a:t>Kovové rámy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 b="0">
                <a:solidFill>
                  <a:schemeClr val="tx1"/>
                </a:solidFill>
              </a:rPr>
              <a:t>Nedoliehanie dverí, okien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</a:pPr>
            <a:endParaRPr lang="sk-SK" sz="1800">
              <a:solidFill>
                <a:schemeClr val="tx1"/>
              </a:solidFill>
            </a:endParaRPr>
          </a:p>
        </p:txBody>
      </p:sp>
      <p:sp>
        <p:nvSpPr>
          <p:cNvPr id="40963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/>
              <a:t>Elektr. zabezpečenie budov</a:t>
            </a:r>
          </a:p>
        </p:txBody>
      </p:sp>
      <p:sp>
        <p:nvSpPr>
          <p:cNvPr id="40964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sk-SK" sz="2400">
                <a:solidFill>
                  <a:srgbClr val="0094D3"/>
                </a:solidFill>
              </a:rPr>
              <a:t>Magnetické detektory otvorenia</a:t>
            </a:r>
          </a:p>
        </p:txBody>
      </p:sp>
      <p:pic>
        <p:nvPicPr>
          <p:cNvPr id="40965" name="Picture 23" descr="SA-2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4013" y="2322513"/>
            <a:ext cx="2133600" cy="118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24" descr="SA-2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7725" y="3770313"/>
            <a:ext cx="16002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25" descr="SA-2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04063" y="4572000"/>
            <a:ext cx="170973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/>
              <a:t>Elektr. zabezpečenie budov</a:t>
            </a:r>
          </a:p>
        </p:txBody>
      </p:sp>
      <p:sp>
        <p:nvSpPr>
          <p:cNvPr id="43011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sk-SK" sz="2400">
                <a:solidFill>
                  <a:srgbClr val="0094D3"/>
                </a:solidFill>
              </a:rPr>
              <a:t>Detektory rozbitia skla – GBS </a:t>
            </a:r>
          </a:p>
        </p:txBody>
      </p:sp>
      <p:sp>
        <p:nvSpPr>
          <p:cNvPr id="43012" name="Rectangle 3"/>
          <p:cNvSpPr>
            <a:spLocks noChangeArrowheads="1"/>
          </p:cNvSpPr>
          <p:nvPr/>
        </p:nvSpPr>
        <p:spPr bwMode="auto">
          <a:xfrm>
            <a:off x="539750" y="2189163"/>
            <a:ext cx="8245475" cy="384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 dirty="0">
                <a:solidFill>
                  <a:schemeClr val="tx1"/>
                </a:solidFill>
              </a:rPr>
              <a:t>Plášťová ochrana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 dirty="0">
                <a:solidFill>
                  <a:schemeClr val="tx1"/>
                </a:solidFill>
              </a:rPr>
              <a:t>Detekcia rozbitia skla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 b="0" dirty="0">
                <a:solidFill>
                  <a:schemeClr val="tx1"/>
                </a:solidFill>
              </a:rPr>
              <a:t>Duálna technológia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dirty="0">
                <a:solidFill>
                  <a:schemeClr val="tx1"/>
                </a:solidFill>
              </a:rPr>
              <a:t>Reaguje na zmenu tlaku vzduchu nasledovanú 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</a:pPr>
            <a:r>
              <a:rPr lang="sk-SK" sz="1800" dirty="0">
                <a:solidFill>
                  <a:schemeClr val="tx1"/>
                </a:solidFill>
              </a:rPr>
              <a:t>	zvukom trieštenia skla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dirty="0">
                <a:solidFill>
                  <a:srgbClr val="E20032"/>
                </a:solidFill>
              </a:rPr>
              <a:t>Rizika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 b="0" dirty="0">
                <a:solidFill>
                  <a:schemeClr val="tx1"/>
                </a:solidFill>
              </a:rPr>
              <a:t>Zdroj hluku a rázov (telefón, zvonček, 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</a:pPr>
            <a:r>
              <a:rPr lang="sk-SK" sz="1600" b="0" dirty="0">
                <a:solidFill>
                  <a:schemeClr val="tx1"/>
                </a:solidFill>
              </a:rPr>
              <a:t>	klimatizácia, dopravná prevádzka)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 b="0" dirty="0">
                <a:solidFill>
                  <a:schemeClr val="tx1"/>
                </a:solidFill>
              </a:rPr>
              <a:t>Prekážky pohlcujúce zvuk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 b="0" dirty="0">
                <a:solidFill>
                  <a:schemeClr val="tx1"/>
                </a:solidFill>
              </a:rPr>
              <a:t>Voľné alebo prasknuté okenné tabule, bezpečnostné </a:t>
            </a:r>
            <a:r>
              <a:rPr lang="cs-CZ" sz="1600" b="0" dirty="0">
                <a:solidFill>
                  <a:schemeClr val="tx1"/>
                </a:solidFill>
              </a:rPr>
              <a:t>fólie</a:t>
            </a:r>
            <a:endParaRPr lang="cs-CZ" sz="1600" dirty="0">
              <a:solidFill>
                <a:schemeClr val="tx1"/>
              </a:solidFill>
            </a:endParaRPr>
          </a:p>
        </p:txBody>
      </p:sp>
      <p:pic>
        <p:nvPicPr>
          <p:cNvPr id="43013" name="Picture 6" descr="gbs-2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13" y="2051050"/>
            <a:ext cx="1889125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94587" y="1276999"/>
            <a:ext cx="9049413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2800" dirty="0" smtClean="0">
                <a:solidFill>
                  <a:schemeClr val="tx1"/>
                </a:solidFill>
              </a:rPr>
              <a:t>Zadanie:</a:t>
            </a:r>
          </a:p>
          <a:p>
            <a:pPr marL="457200" indent="-457200" algn="l">
              <a:buAutoNum type="arabicPeriod"/>
            </a:pPr>
            <a:r>
              <a:rPr lang="sk-SK" b="0" dirty="0" smtClean="0">
                <a:solidFill>
                  <a:schemeClr val="tx1"/>
                </a:solidFill>
              </a:rPr>
              <a:t>Vykonaj </a:t>
            </a:r>
            <a:r>
              <a:rPr lang="sk-SK" dirty="0" smtClean="0">
                <a:solidFill>
                  <a:schemeClr val="tx1"/>
                </a:solidFill>
              </a:rPr>
              <a:t>RESET</a:t>
            </a:r>
            <a:r>
              <a:rPr lang="sk-SK" b="0" dirty="0" smtClean="0">
                <a:solidFill>
                  <a:schemeClr val="tx1"/>
                </a:solidFill>
              </a:rPr>
              <a:t> ústredne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sk-SK" b="0" dirty="0" smtClean="0">
                <a:solidFill>
                  <a:schemeClr val="tx1"/>
                </a:solidFill>
              </a:rPr>
              <a:t> </a:t>
            </a:r>
            <a:r>
              <a:rPr lang="sk-SK" b="0" dirty="0" smtClean="0">
                <a:solidFill>
                  <a:schemeClr val="tx1"/>
                </a:solidFill>
              </a:rPr>
              <a:t>odpoj akumulátor a sieťovú poistku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sk-SK" b="0" dirty="0" smtClean="0">
                <a:solidFill>
                  <a:schemeClr val="tx1"/>
                </a:solidFill>
              </a:rPr>
              <a:t> </a:t>
            </a:r>
            <a:r>
              <a:rPr lang="sk-SK" b="0" dirty="0" smtClean="0">
                <a:solidFill>
                  <a:schemeClr val="tx1"/>
                </a:solidFill>
              </a:rPr>
              <a:t>zasuň </a:t>
            </a:r>
            <a:r>
              <a:rPr lang="sk-SK" b="0" dirty="0" err="1" smtClean="0">
                <a:solidFill>
                  <a:schemeClr val="tx1"/>
                </a:solidFill>
              </a:rPr>
              <a:t>prepojku</a:t>
            </a:r>
            <a:r>
              <a:rPr lang="sk-SK" b="0" dirty="0" smtClean="0">
                <a:solidFill>
                  <a:schemeClr val="tx1"/>
                </a:solidFill>
              </a:rPr>
              <a:t> na RESET svorky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sk-SK" b="0" dirty="0" smtClean="0">
                <a:solidFill>
                  <a:schemeClr val="tx1"/>
                </a:solidFill>
              </a:rPr>
              <a:t> </a:t>
            </a:r>
            <a:r>
              <a:rPr lang="sk-SK" b="0" dirty="0" smtClean="0">
                <a:solidFill>
                  <a:schemeClr val="tx1"/>
                </a:solidFill>
              </a:rPr>
              <a:t>zapoj akumulátor a sieťovú poistku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sk-SK" b="0" dirty="0" smtClean="0">
                <a:solidFill>
                  <a:schemeClr val="tx1"/>
                </a:solidFill>
              </a:rPr>
              <a:t> </a:t>
            </a:r>
            <a:r>
              <a:rPr lang="sk-SK" b="0" dirty="0" smtClean="0">
                <a:solidFill>
                  <a:schemeClr val="tx1"/>
                </a:solidFill>
              </a:rPr>
              <a:t>keď začne blikať zelená kontrolka v ústredni, vyber </a:t>
            </a:r>
            <a:r>
              <a:rPr lang="sk-SK" b="0" dirty="0" err="1" smtClean="0">
                <a:solidFill>
                  <a:schemeClr val="tx1"/>
                </a:solidFill>
              </a:rPr>
              <a:t>prepojku</a:t>
            </a:r>
            <a:r>
              <a:rPr lang="sk-SK" b="0" dirty="0" smtClean="0">
                <a:solidFill>
                  <a:schemeClr val="tx1"/>
                </a:solidFill>
              </a:rPr>
              <a:t> RESET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sk-SK" b="0" dirty="0" smtClean="0">
                <a:solidFill>
                  <a:schemeClr val="tx1"/>
                </a:solidFill>
              </a:rPr>
              <a:t> </a:t>
            </a:r>
            <a:r>
              <a:rPr lang="sk-SK" b="0" dirty="0" smtClean="0">
                <a:solidFill>
                  <a:schemeClr val="tx1"/>
                </a:solidFill>
              </a:rPr>
              <a:t>po </a:t>
            </a:r>
            <a:r>
              <a:rPr lang="sk-SK" b="0" dirty="0" err="1" smtClean="0">
                <a:solidFill>
                  <a:schemeClr val="tx1"/>
                </a:solidFill>
              </a:rPr>
              <a:t>RESETe</a:t>
            </a:r>
            <a:r>
              <a:rPr lang="sk-SK" b="0" dirty="0" smtClean="0">
                <a:solidFill>
                  <a:schemeClr val="tx1"/>
                </a:solidFill>
              </a:rPr>
              <a:t> sme v režime SERVIS</a:t>
            </a:r>
          </a:p>
          <a:p>
            <a:pPr marL="457200" indent="-457200" algn="l">
              <a:buFont typeface="+mj-lt"/>
              <a:buAutoNum type="arabicPeriod"/>
            </a:pPr>
            <a:r>
              <a:rPr lang="sk-SK" b="0" dirty="0" smtClean="0">
                <a:solidFill>
                  <a:schemeClr val="tx1"/>
                </a:solidFill>
              </a:rPr>
              <a:t> </a:t>
            </a:r>
            <a:r>
              <a:rPr lang="sk-SK" b="0" dirty="0" smtClean="0">
                <a:solidFill>
                  <a:schemeClr val="tx1"/>
                </a:solidFill>
              </a:rPr>
              <a:t>V režime </a:t>
            </a:r>
            <a:r>
              <a:rPr lang="sk-SK" dirty="0" smtClean="0">
                <a:solidFill>
                  <a:schemeClr val="tx1"/>
                </a:solidFill>
              </a:rPr>
              <a:t>UČENIE</a:t>
            </a:r>
            <a:r>
              <a:rPr lang="sk-SK" b="0" dirty="0" smtClean="0">
                <a:solidFill>
                  <a:schemeClr val="tx1"/>
                </a:solidFill>
              </a:rPr>
              <a:t> (z režimu SERVIS stlačením 1) pripoj: 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sk-SK" b="0" dirty="0" smtClean="0">
                <a:solidFill>
                  <a:schemeClr val="tx1"/>
                </a:solidFill>
              </a:rPr>
              <a:t>klávesnicu, detektor pohybu, detektor otvorenia dverí, kľúčenku, tlačidlo, sirénu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sk-SK" b="0" dirty="0" smtClean="0">
                <a:solidFill>
                  <a:schemeClr val="tx1"/>
                </a:solidFill>
              </a:rPr>
              <a:t> </a:t>
            </a:r>
            <a:r>
              <a:rPr lang="sk-SK" b="0" dirty="0" smtClean="0">
                <a:solidFill>
                  <a:schemeClr val="tx1"/>
                </a:solidFill>
              </a:rPr>
              <a:t>ukonči režim UČENIE (stlač </a:t>
            </a:r>
            <a:r>
              <a:rPr lang="en-CA" dirty="0" smtClean="0">
                <a:solidFill>
                  <a:schemeClr val="tx1"/>
                </a:solidFill>
              </a:rPr>
              <a:t>#</a:t>
            </a:r>
            <a:r>
              <a:rPr lang="sk-SK" b="0" dirty="0" smtClean="0">
                <a:solidFill>
                  <a:schemeClr val="tx1"/>
                </a:solidFill>
              </a:rPr>
              <a:t>)</a:t>
            </a:r>
          </a:p>
          <a:p>
            <a:pPr marL="457200" indent="-457200" algn="l">
              <a:buFont typeface="+mj-lt"/>
              <a:buAutoNum type="arabicPeriod"/>
            </a:pPr>
            <a:r>
              <a:rPr lang="sk-SK" b="0" dirty="0" smtClean="0">
                <a:solidFill>
                  <a:schemeClr val="tx1"/>
                </a:solidFill>
              </a:rPr>
              <a:t>Vytvor </a:t>
            </a:r>
            <a:r>
              <a:rPr lang="sk-SK" dirty="0" smtClean="0">
                <a:solidFill>
                  <a:schemeClr val="tx1"/>
                </a:solidFill>
              </a:rPr>
              <a:t>užívateľský kód </a:t>
            </a:r>
            <a:r>
              <a:rPr lang="sk-SK" b="0" dirty="0" smtClean="0">
                <a:solidFill>
                  <a:schemeClr val="tx1"/>
                </a:solidFill>
              </a:rPr>
              <a:t>pre adresu 01 s číslom 6666 (</a:t>
            </a:r>
            <a:r>
              <a:rPr lang="sk-SK" b="0" dirty="0" err="1" smtClean="0">
                <a:solidFill>
                  <a:schemeClr val="tx1"/>
                </a:solidFill>
              </a:rPr>
              <a:t>Master</a:t>
            </a:r>
            <a:r>
              <a:rPr lang="sk-SK" b="0" dirty="0" smtClean="0">
                <a:solidFill>
                  <a:schemeClr val="tx1"/>
                </a:solidFill>
              </a:rPr>
              <a:t> kód = 1234)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sk-SK" b="0" dirty="0" smtClean="0">
                <a:solidFill>
                  <a:schemeClr val="tx1"/>
                </a:solidFill>
              </a:rPr>
              <a:t>V prevádzkovom režime  </a:t>
            </a:r>
            <a:r>
              <a:rPr lang="sk-SK" dirty="0" smtClean="0">
                <a:solidFill>
                  <a:schemeClr val="tx1"/>
                </a:solidFill>
              </a:rPr>
              <a:t>*6 MK </a:t>
            </a:r>
            <a:r>
              <a:rPr lang="sk-SK" dirty="0" err="1" smtClean="0">
                <a:solidFill>
                  <a:schemeClr val="tx1"/>
                </a:solidFill>
              </a:rPr>
              <a:t>nn</a:t>
            </a:r>
            <a:r>
              <a:rPr lang="sk-SK" dirty="0" smtClean="0">
                <a:solidFill>
                  <a:schemeClr val="tx1"/>
                </a:solidFill>
              </a:rPr>
              <a:t> NK </a:t>
            </a:r>
            <a:endParaRPr lang="sk-SK" dirty="0" smtClean="0">
              <a:solidFill>
                <a:schemeClr val="tx1"/>
              </a:solidFill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sk-SK" b="0" dirty="0" smtClean="0">
                <a:solidFill>
                  <a:schemeClr val="tx1"/>
                </a:solidFill>
              </a:rPr>
              <a:t>Spusti systém ochrany </a:t>
            </a:r>
            <a:r>
              <a:rPr lang="sk-SK" dirty="0" smtClean="0">
                <a:solidFill>
                  <a:schemeClr val="tx1"/>
                </a:solidFill>
              </a:rPr>
              <a:t>oblasti A </a:t>
            </a:r>
            <a:r>
              <a:rPr lang="sk-SK" b="0" dirty="0" smtClean="0">
                <a:solidFill>
                  <a:schemeClr val="tx1"/>
                </a:solidFill>
              </a:rPr>
              <a:t>pomocou klávesnice</a:t>
            </a:r>
            <a:r>
              <a:rPr lang="en-CA" b="0" dirty="0" smtClean="0">
                <a:solidFill>
                  <a:schemeClr val="tx1"/>
                </a:solidFill>
              </a:rPr>
              <a:t> </a:t>
            </a:r>
            <a:r>
              <a:rPr lang="sk-SK" b="0" dirty="0" smtClean="0">
                <a:solidFill>
                  <a:schemeClr val="tx1"/>
                </a:solidFill>
              </a:rPr>
              <a:t>(A alebo *1)</a:t>
            </a:r>
          </a:p>
          <a:p>
            <a:pPr marL="457200" indent="-457200" algn="l">
              <a:buFont typeface="+mj-lt"/>
              <a:buAutoNum type="arabicPeriod"/>
            </a:pPr>
            <a:r>
              <a:rPr lang="sk-SK" b="0" dirty="0" smtClean="0">
                <a:solidFill>
                  <a:schemeClr val="tx1"/>
                </a:solidFill>
              </a:rPr>
              <a:t> </a:t>
            </a:r>
            <a:r>
              <a:rPr lang="sk-SK" b="0" dirty="0" smtClean="0">
                <a:solidFill>
                  <a:schemeClr val="tx1"/>
                </a:solidFill>
              </a:rPr>
              <a:t>Vyvolaj poplach aktivovaním niektorého detektora</a:t>
            </a:r>
          </a:p>
          <a:p>
            <a:pPr marL="457200" indent="-457200" algn="l">
              <a:buFont typeface="+mj-lt"/>
              <a:buAutoNum type="arabicPeriod"/>
            </a:pPr>
            <a:r>
              <a:rPr lang="sk-SK" b="0" dirty="0" smtClean="0">
                <a:solidFill>
                  <a:schemeClr val="tx1"/>
                </a:solidFill>
              </a:rPr>
              <a:t> </a:t>
            </a:r>
            <a:r>
              <a:rPr lang="sk-SK" b="0" dirty="0" smtClean="0">
                <a:solidFill>
                  <a:schemeClr val="tx1"/>
                </a:solidFill>
              </a:rPr>
              <a:t>Zastav poplach:  zadaním užívateľského kódu alebo kľúčenkou</a:t>
            </a:r>
            <a:endParaRPr lang="sk-SK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/>
              <a:t>Elektr. zabezpečenie budov</a:t>
            </a:r>
          </a:p>
        </p:txBody>
      </p:sp>
      <p:sp>
        <p:nvSpPr>
          <p:cNvPr id="1028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sk-SK" sz="2400">
                <a:solidFill>
                  <a:srgbClr val="0094D3"/>
                </a:solidFill>
              </a:rPr>
              <a:t>Detektory rozbitia skla – princíp </a:t>
            </a:r>
          </a:p>
        </p:txBody>
      </p:sp>
      <p:pic>
        <p:nvPicPr>
          <p:cNvPr id="1029" name="Picture 10" descr="bila plocha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490788"/>
            <a:ext cx="2676525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"/>
          <p:cNvSpPr>
            <a:spLocks/>
          </p:cNvSpPr>
          <p:nvPr/>
        </p:nvSpPr>
        <p:spPr bwMode="auto">
          <a:xfrm>
            <a:off x="457200" y="1295400"/>
            <a:ext cx="8229600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fontAlgn="auto"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endParaRPr lang="cs-CZ" sz="2600" b="0" kern="0">
              <a:solidFill>
                <a:sysClr val="windowText" lastClr="000000"/>
              </a:solidFill>
            </a:endParaRPr>
          </a:p>
          <a:p>
            <a:pPr marL="0" lvl="2" indent="-246063" fontAlgn="auto">
              <a:spcBef>
                <a:spcPct val="20000"/>
              </a:spcBef>
              <a:spcAft>
                <a:spcPts val="0"/>
              </a:spcAft>
              <a:buClr>
                <a:srgbClr val="009DD9"/>
              </a:buClr>
              <a:buSzPct val="70000"/>
              <a:buFont typeface="Wingdings" pitchFamily="2" charset="2"/>
              <a:buChar char="§"/>
              <a:defRPr/>
            </a:pPr>
            <a:endParaRPr lang="cs-CZ" sz="2100" b="0" kern="0">
              <a:solidFill>
                <a:sysClr val="windowText" lastClr="000000"/>
              </a:solidFill>
            </a:endParaRPr>
          </a:p>
        </p:txBody>
      </p:sp>
      <p:graphicFrame>
        <p:nvGraphicFramePr>
          <p:cNvPr id="1026" name="Object 13"/>
          <p:cNvGraphicFramePr>
            <a:graphicFrameLocks noChangeAspect="1"/>
          </p:cNvGraphicFramePr>
          <p:nvPr/>
        </p:nvGraphicFramePr>
        <p:xfrm>
          <a:off x="295275" y="2359025"/>
          <a:ext cx="8531225" cy="3152775"/>
        </p:xfrm>
        <a:graphic>
          <a:graphicData uri="http://schemas.openxmlformats.org/presentationml/2006/ole">
            <p:oleObj spid="_x0000_s1026" name="CorelDRAW" r:id="rId5" imgW="4214520" imgH="155808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/>
              <a:t>Elektr. zabezpečenie budov</a:t>
            </a:r>
          </a:p>
        </p:txBody>
      </p:sp>
      <p:sp>
        <p:nvSpPr>
          <p:cNvPr id="45059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sk-SK" sz="2400">
                <a:solidFill>
                  <a:srgbClr val="0094D3"/>
                </a:solidFill>
              </a:rPr>
              <a:t>GBS-210 VIVO z vnútra</a:t>
            </a:r>
          </a:p>
        </p:txBody>
      </p:sp>
      <p:pic>
        <p:nvPicPr>
          <p:cNvPr id="45060" name="Picture 7" descr="gbs-210_2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 bwMode="auto">
          <a:xfrm>
            <a:off x="2732088" y="2441575"/>
            <a:ext cx="1493837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8" descr="gbs-210_1"/>
          <p:cNvPicPr>
            <a:picLocks noChangeAspect="1" noChangeArrowheads="1"/>
          </p:cNvPicPr>
          <p:nvPr/>
        </p:nvPicPr>
        <p:blipFill>
          <a:blip r:embed="rId3" cstate="print">
            <a:lum bright="-6000" contrast="6000"/>
          </a:blip>
          <a:srcRect/>
          <a:stretch>
            <a:fillRect/>
          </a:stretch>
        </p:blipFill>
        <p:spPr bwMode="auto">
          <a:xfrm>
            <a:off x="787400" y="2439988"/>
            <a:ext cx="1543050" cy="385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Rectangle 15"/>
          <p:cNvSpPr>
            <a:spLocks noChangeArrowheads="1"/>
          </p:cNvSpPr>
          <p:nvPr/>
        </p:nvSpPr>
        <p:spPr bwMode="auto">
          <a:xfrm>
            <a:off x="5230813" y="2173288"/>
            <a:ext cx="869950" cy="382587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cs-CZ" sz="1800"/>
              <a:t>Senzor</a:t>
            </a:r>
          </a:p>
        </p:txBody>
      </p:sp>
      <p:sp>
        <p:nvSpPr>
          <p:cNvPr id="45063" name="Rectangle 16"/>
          <p:cNvSpPr>
            <a:spLocks noChangeArrowheads="1"/>
          </p:cNvSpPr>
          <p:nvPr/>
        </p:nvSpPr>
        <p:spPr bwMode="auto">
          <a:xfrm>
            <a:off x="5160963" y="3430588"/>
            <a:ext cx="1187450" cy="385762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800"/>
              <a:t>Kontrolka</a:t>
            </a:r>
          </a:p>
        </p:txBody>
      </p:sp>
      <p:sp>
        <p:nvSpPr>
          <p:cNvPr id="45064" name="Rectangle 17"/>
          <p:cNvSpPr>
            <a:spLocks noChangeArrowheads="1"/>
          </p:cNvSpPr>
          <p:nvPr/>
        </p:nvSpPr>
        <p:spPr bwMode="auto">
          <a:xfrm>
            <a:off x="5168900" y="3914775"/>
            <a:ext cx="2187575" cy="663575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800"/>
              <a:t>Prepojka kontrolky</a:t>
            </a:r>
          </a:p>
          <a:p>
            <a:r>
              <a:rPr lang="sk-SK" sz="1800"/>
              <a:t>MEMORY / TEST</a:t>
            </a:r>
          </a:p>
        </p:txBody>
      </p:sp>
      <p:sp>
        <p:nvSpPr>
          <p:cNvPr id="45065" name="Rectangle 18"/>
          <p:cNvSpPr>
            <a:spLocks noChangeArrowheads="1"/>
          </p:cNvSpPr>
          <p:nvPr/>
        </p:nvSpPr>
        <p:spPr bwMode="auto">
          <a:xfrm>
            <a:off x="5192713" y="4676775"/>
            <a:ext cx="1263650" cy="663575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800"/>
              <a:t>Sabotážny</a:t>
            </a:r>
          </a:p>
          <a:p>
            <a:r>
              <a:rPr lang="sk-SK" sz="1800"/>
              <a:t>kontakt</a:t>
            </a:r>
          </a:p>
        </p:txBody>
      </p:sp>
      <p:sp>
        <p:nvSpPr>
          <p:cNvPr id="45066" name="Rectangle 19"/>
          <p:cNvSpPr>
            <a:spLocks noChangeArrowheads="1"/>
          </p:cNvSpPr>
          <p:nvPr/>
        </p:nvSpPr>
        <p:spPr bwMode="auto">
          <a:xfrm>
            <a:off x="5132388" y="5432425"/>
            <a:ext cx="3429000" cy="663575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800"/>
              <a:t>Svorkovnica</a:t>
            </a:r>
          </a:p>
          <a:p>
            <a:r>
              <a:rPr lang="sk-SK" sz="1800"/>
              <a:t>(Napájanie, Aktivácia, Tamper</a:t>
            </a:r>
            <a:r>
              <a:rPr lang="cs-CZ" sz="1800"/>
              <a:t>)</a:t>
            </a:r>
          </a:p>
        </p:txBody>
      </p:sp>
      <p:sp>
        <p:nvSpPr>
          <p:cNvPr id="45067" name="Rectangle 20"/>
          <p:cNvSpPr>
            <a:spLocks noChangeArrowheads="1"/>
          </p:cNvSpPr>
          <p:nvPr/>
        </p:nvSpPr>
        <p:spPr bwMode="auto">
          <a:xfrm>
            <a:off x="5224463" y="2657475"/>
            <a:ext cx="1495425" cy="663575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800"/>
              <a:t>Citlivosť na</a:t>
            </a:r>
          </a:p>
          <a:p>
            <a:r>
              <a:rPr lang="sk-SK" sz="1800"/>
              <a:t>zmeny tlaku </a:t>
            </a:r>
          </a:p>
        </p:txBody>
      </p:sp>
      <p:sp>
        <p:nvSpPr>
          <p:cNvPr id="302101" name="Line 21"/>
          <p:cNvSpPr>
            <a:spLocks noChangeShapeType="1"/>
          </p:cNvSpPr>
          <p:nvPr/>
        </p:nvSpPr>
        <p:spPr bwMode="auto">
          <a:xfrm flipH="1">
            <a:off x="3482975" y="2362200"/>
            <a:ext cx="431800" cy="431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2102" name="Line 22"/>
          <p:cNvSpPr>
            <a:spLocks noChangeShapeType="1"/>
          </p:cNvSpPr>
          <p:nvPr/>
        </p:nvSpPr>
        <p:spPr bwMode="auto">
          <a:xfrm flipH="1">
            <a:off x="3902075" y="2366963"/>
            <a:ext cx="135255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2104" name="Line 24"/>
          <p:cNvSpPr>
            <a:spLocks noChangeShapeType="1"/>
          </p:cNvSpPr>
          <p:nvPr/>
        </p:nvSpPr>
        <p:spPr bwMode="auto">
          <a:xfrm flipH="1">
            <a:off x="3514725" y="2987675"/>
            <a:ext cx="1768475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2105" name="Line 25"/>
          <p:cNvSpPr>
            <a:spLocks noChangeShapeType="1"/>
          </p:cNvSpPr>
          <p:nvPr/>
        </p:nvSpPr>
        <p:spPr bwMode="auto">
          <a:xfrm flipH="1">
            <a:off x="3082925" y="2981325"/>
            <a:ext cx="444500" cy="4445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2106" name="Line 26"/>
          <p:cNvSpPr>
            <a:spLocks noChangeShapeType="1"/>
          </p:cNvSpPr>
          <p:nvPr/>
        </p:nvSpPr>
        <p:spPr bwMode="auto">
          <a:xfrm flipH="1">
            <a:off x="3556000" y="3625850"/>
            <a:ext cx="1711325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2107" name="Line 27"/>
          <p:cNvSpPr>
            <a:spLocks noChangeShapeType="1"/>
          </p:cNvSpPr>
          <p:nvPr/>
        </p:nvSpPr>
        <p:spPr bwMode="auto">
          <a:xfrm flipH="1">
            <a:off x="3482975" y="3619500"/>
            <a:ext cx="82550" cy="8255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2108" name="Line 28"/>
          <p:cNvSpPr>
            <a:spLocks noChangeShapeType="1"/>
          </p:cNvSpPr>
          <p:nvPr/>
        </p:nvSpPr>
        <p:spPr bwMode="auto">
          <a:xfrm flipH="1">
            <a:off x="4238625" y="4248150"/>
            <a:ext cx="1019175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2109" name="Line 29"/>
          <p:cNvSpPr>
            <a:spLocks noChangeShapeType="1"/>
          </p:cNvSpPr>
          <p:nvPr/>
        </p:nvSpPr>
        <p:spPr bwMode="auto">
          <a:xfrm flipH="1" flipV="1">
            <a:off x="4051300" y="4051300"/>
            <a:ext cx="203200" cy="2032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2110" name="Line 30"/>
          <p:cNvSpPr>
            <a:spLocks noChangeShapeType="1"/>
          </p:cNvSpPr>
          <p:nvPr/>
        </p:nvSpPr>
        <p:spPr bwMode="auto">
          <a:xfrm flipH="1" flipV="1">
            <a:off x="3863975" y="4610100"/>
            <a:ext cx="403225" cy="403225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2111" name="Line 31"/>
          <p:cNvSpPr>
            <a:spLocks noChangeShapeType="1"/>
          </p:cNvSpPr>
          <p:nvPr/>
        </p:nvSpPr>
        <p:spPr bwMode="auto">
          <a:xfrm flipH="1">
            <a:off x="4257675" y="5006975"/>
            <a:ext cx="100965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2112" name="Line 32"/>
          <p:cNvSpPr>
            <a:spLocks noChangeShapeType="1"/>
          </p:cNvSpPr>
          <p:nvPr/>
        </p:nvSpPr>
        <p:spPr bwMode="auto">
          <a:xfrm flipH="1">
            <a:off x="2976563" y="5762625"/>
            <a:ext cx="2322512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2113" name="Line 33"/>
          <p:cNvSpPr>
            <a:spLocks noChangeShapeType="1"/>
          </p:cNvSpPr>
          <p:nvPr/>
        </p:nvSpPr>
        <p:spPr bwMode="auto">
          <a:xfrm flipV="1">
            <a:off x="3971925" y="5294313"/>
            <a:ext cx="0" cy="46355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2114" name="Line 34"/>
          <p:cNvSpPr>
            <a:spLocks noChangeShapeType="1"/>
          </p:cNvSpPr>
          <p:nvPr/>
        </p:nvSpPr>
        <p:spPr bwMode="auto">
          <a:xfrm flipV="1">
            <a:off x="2995613" y="5292725"/>
            <a:ext cx="0" cy="46355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/>
              <a:t>Elektr. zabezpečenie budov</a:t>
            </a:r>
          </a:p>
        </p:txBody>
      </p:sp>
      <p:sp>
        <p:nvSpPr>
          <p:cNvPr id="48131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cs-CZ" sz="2400">
                <a:solidFill>
                  <a:srgbClr val="0094D3"/>
                </a:solidFill>
              </a:rPr>
              <a:t>Detektory pohybu</a:t>
            </a:r>
          </a:p>
        </p:txBody>
      </p:sp>
      <p:sp>
        <p:nvSpPr>
          <p:cNvPr id="48132" name="Rectangle 3"/>
          <p:cNvSpPr>
            <a:spLocks noChangeArrowheads="1"/>
          </p:cNvSpPr>
          <p:nvPr/>
        </p:nvSpPr>
        <p:spPr bwMode="auto">
          <a:xfrm>
            <a:off x="539750" y="2189163"/>
            <a:ext cx="8245475" cy="384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 dirty="0">
                <a:solidFill>
                  <a:schemeClr val="tx1"/>
                </a:solidFill>
              </a:rPr>
              <a:t>Priestorová ochrana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 dirty="0">
                <a:solidFill>
                  <a:schemeClr val="tx1"/>
                </a:solidFill>
              </a:rPr>
              <a:t>Najpoužívanejší typ detektora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 dirty="0">
                <a:solidFill>
                  <a:schemeClr val="tx1"/>
                </a:solidFill>
              </a:rPr>
              <a:t>PIR detekcia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 b="0" dirty="0" err="1">
                <a:solidFill>
                  <a:schemeClr val="tx1"/>
                </a:solidFill>
              </a:rPr>
              <a:t>Passive</a:t>
            </a:r>
            <a:r>
              <a:rPr lang="sk-SK" sz="1600" b="0" dirty="0">
                <a:solidFill>
                  <a:schemeClr val="tx1"/>
                </a:solidFill>
              </a:rPr>
              <a:t> </a:t>
            </a:r>
            <a:r>
              <a:rPr lang="sk-SK" sz="1600" b="0" dirty="0" err="1">
                <a:solidFill>
                  <a:schemeClr val="tx1"/>
                </a:solidFill>
              </a:rPr>
              <a:t>Infra</a:t>
            </a:r>
            <a:r>
              <a:rPr lang="sk-SK" sz="1600" b="0" dirty="0">
                <a:solidFill>
                  <a:schemeClr val="tx1"/>
                </a:solidFill>
              </a:rPr>
              <a:t> </a:t>
            </a:r>
            <a:r>
              <a:rPr lang="sk-SK" sz="1600" b="0" dirty="0" err="1">
                <a:solidFill>
                  <a:schemeClr val="tx1"/>
                </a:solidFill>
              </a:rPr>
              <a:t>Red</a:t>
            </a:r>
            <a:endParaRPr lang="sk-SK" sz="1600" b="0" dirty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dirty="0">
                <a:solidFill>
                  <a:schemeClr val="tx1"/>
                </a:solidFill>
              </a:rPr>
              <a:t>Reaguje na tepelnú energiu vyžarovanú telom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dirty="0">
                <a:solidFill>
                  <a:srgbClr val="E20032"/>
                </a:solidFill>
              </a:rPr>
              <a:t>Riziká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 b="0" dirty="0">
                <a:solidFill>
                  <a:schemeClr val="tx1"/>
                </a:solidFill>
              </a:rPr>
              <a:t>Zdroje tepla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 b="0" dirty="0">
                <a:solidFill>
                  <a:schemeClr val="tx1"/>
                </a:solidFill>
              </a:rPr>
              <a:t>Prúdiaci vzduch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 b="0" dirty="0">
                <a:solidFill>
                  <a:schemeClr val="tx1"/>
                </a:solidFill>
              </a:rPr>
              <a:t>Domáce zvieratá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 b="0" dirty="0">
                <a:solidFill>
                  <a:schemeClr val="tx1"/>
                </a:solidFill>
              </a:rPr>
              <a:t>Prekážky vo výhľade</a:t>
            </a:r>
            <a:endParaRPr lang="sk-SK" sz="1600" dirty="0">
              <a:solidFill>
                <a:schemeClr val="tx1"/>
              </a:solidFill>
            </a:endParaRPr>
          </a:p>
        </p:txBody>
      </p:sp>
      <p:pic>
        <p:nvPicPr>
          <p:cNvPr id="48133" name="Picture 6" descr="JA-80P bo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9550" y="2309813"/>
            <a:ext cx="2408238" cy="395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/>
              <a:t>Elektr. zabezpečenie budov</a:t>
            </a:r>
          </a:p>
        </p:txBody>
      </p:sp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sk-SK" sz="2400">
                <a:solidFill>
                  <a:srgbClr val="0094D3"/>
                </a:solidFill>
              </a:rPr>
              <a:t>Detektory pohybu – princíp </a:t>
            </a:r>
          </a:p>
        </p:txBody>
      </p:sp>
      <p:pic>
        <p:nvPicPr>
          <p:cNvPr id="2053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550" y="2879725"/>
            <a:ext cx="1819275" cy="22225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cxnSp>
        <p:nvCxnSpPr>
          <p:cNvPr id="2054" name="AutoShape 24"/>
          <p:cNvCxnSpPr>
            <a:cxnSpLocks noChangeShapeType="1"/>
          </p:cNvCxnSpPr>
          <p:nvPr/>
        </p:nvCxnSpPr>
        <p:spPr bwMode="auto">
          <a:xfrm flipV="1">
            <a:off x="1677988" y="6316663"/>
            <a:ext cx="234950" cy="134937"/>
          </a:xfrm>
          <a:prstGeom prst="curvedConnector3">
            <a:avLst>
              <a:gd name="adj1" fmla="val 50000"/>
            </a:avLst>
          </a:prstGeom>
          <a:noFill/>
          <a:ln w="38100">
            <a:noFill/>
            <a:round/>
            <a:headEnd/>
            <a:tailEnd type="triangle" w="med" len="med"/>
          </a:ln>
        </p:spPr>
      </p:cxnSp>
      <p:sp>
        <p:nvSpPr>
          <p:cNvPr id="307228" name="Rectangle 28"/>
          <p:cNvSpPr>
            <a:spLocks noChangeArrowheads="1"/>
          </p:cNvSpPr>
          <p:nvPr/>
        </p:nvSpPr>
        <p:spPr bwMode="auto">
          <a:xfrm>
            <a:off x="4270375" y="4464050"/>
            <a:ext cx="1250950" cy="242888"/>
          </a:xfrm>
          <a:prstGeom prst="rect">
            <a:avLst/>
          </a:prstGeom>
          <a:solidFill>
            <a:schemeClr val="bg1"/>
          </a:solidFill>
          <a:ln w="38100" algn="ctr">
            <a:noFill/>
            <a:miter lim="800000"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56" name="Rectangle 9"/>
          <p:cNvSpPr>
            <a:spLocks noChangeAspect="1"/>
          </p:cNvSpPr>
          <p:nvPr/>
        </p:nvSpPr>
        <p:spPr bwMode="auto">
          <a:xfrm>
            <a:off x="1000125" y="2332038"/>
            <a:ext cx="7548563" cy="373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endParaRPr lang="sk-SK" sz="2800" b="0">
              <a:solidFill>
                <a:srgbClr val="CC0000"/>
              </a:solidFill>
            </a:endParaRPr>
          </a:p>
        </p:txBody>
      </p:sp>
      <p:graphicFrame>
        <p:nvGraphicFramePr>
          <p:cNvPr id="2050" name="Object 13"/>
          <p:cNvGraphicFramePr>
            <a:graphicFrameLocks noChangeAspect="1"/>
          </p:cNvGraphicFramePr>
          <p:nvPr/>
        </p:nvGraphicFramePr>
        <p:xfrm>
          <a:off x="2190750" y="2781300"/>
          <a:ext cx="6310313" cy="2376488"/>
        </p:xfrm>
        <a:graphic>
          <a:graphicData uri="http://schemas.openxmlformats.org/presentationml/2006/ole">
            <p:oleObj spid="_x0000_s2050" name="CorelDRAW" r:id="rId4" imgW="6342480" imgH="238248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/>
              <a:t>Elektr. zabezpečenie budov</a:t>
            </a:r>
          </a:p>
        </p:txBody>
      </p:sp>
      <p:sp>
        <p:nvSpPr>
          <p:cNvPr id="3078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sk-SK" sz="2400">
                <a:solidFill>
                  <a:srgbClr val="0094D3"/>
                </a:solidFill>
              </a:rPr>
              <a:t>JS-20 LARGO alternatívne šošovky</a:t>
            </a:r>
          </a:p>
        </p:txBody>
      </p:sp>
      <p:graphicFrame>
        <p:nvGraphicFramePr>
          <p:cNvPr id="3074" name="Object 7"/>
          <p:cNvGraphicFramePr>
            <a:graphicFrameLocks noChangeAspect="1"/>
          </p:cNvGraphicFramePr>
          <p:nvPr/>
        </p:nvGraphicFramePr>
        <p:xfrm>
          <a:off x="3552825" y="3200400"/>
          <a:ext cx="2335213" cy="2971800"/>
        </p:xfrm>
        <a:graphic>
          <a:graphicData uri="http://schemas.openxmlformats.org/presentationml/2006/ole">
            <p:oleObj spid="_x0000_s3074" name="CorelDRAW 6.0" r:id="rId3" imgW="3182760" imgH="4051080" progId="">
              <p:embed/>
            </p:oleObj>
          </a:graphicData>
        </a:graphic>
      </p:graphicFrame>
      <p:graphicFrame>
        <p:nvGraphicFramePr>
          <p:cNvPr id="3075" name="Object 8"/>
          <p:cNvGraphicFramePr>
            <a:graphicFrameLocks noChangeAspect="1"/>
          </p:cNvGraphicFramePr>
          <p:nvPr/>
        </p:nvGraphicFramePr>
        <p:xfrm>
          <a:off x="352425" y="3124200"/>
          <a:ext cx="2501900" cy="3124200"/>
        </p:xfrm>
        <a:graphic>
          <a:graphicData uri="http://schemas.openxmlformats.org/presentationml/2006/ole">
            <p:oleObj spid="_x0000_s3075" name="CorelDRAW 6.0" r:id="rId4" imgW="3174480" imgH="3966120" progId="">
              <p:embed/>
            </p:oleObj>
          </a:graphicData>
        </a:graphic>
      </p:graphicFrame>
      <p:graphicFrame>
        <p:nvGraphicFramePr>
          <p:cNvPr id="3076" name="Object 9"/>
          <p:cNvGraphicFramePr>
            <a:graphicFrameLocks noChangeAspect="1"/>
          </p:cNvGraphicFramePr>
          <p:nvPr/>
        </p:nvGraphicFramePr>
        <p:xfrm>
          <a:off x="6448425" y="3352800"/>
          <a:ext cx="2301875" cy="2811463"/>
        </p:xfrm>
        <a:graphic>
          <a:graphicData uri="http://schemas.openxmlformats.org/presentationml/2006/ole">
            <p:oleObj spid="_x0000_s3076" name="CorelDRAW" r:id="rId5" imgW="2302200" imgH="2810880" progId="">
              <p:embed/>
            </p:oleObj>
          </a:graphicData>
        </a:graphic>
      </p:graphicFrame>
      <p:sp>
        <p:nvSpPr>
          <p:cNvPr id="3079" name="Rectangle 13"/>
          <p:cNvSpPr>
            <a:spLocks noChangeArrowheads="1"/>
          </p:cNvSpPr>
          <p:nvPr/>
        </p:nvSpPr>
        <p:spPr bwMode="auto">
          <a:xfrm>
            <a:off x="893763" y="2247900"/>
            <a:ext cx="1416050" cy="657225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cs-CZ" sz="1800"/>
              <a:t>JS-7904</a:t>
            </a:r>
          </a:p>
          <a:p>
            <a:r>
              <a:rPr lang="cs-CZ" sz="1800"/>
              <a:t>„chodbová“</a:t>
            </a:r>
          </a:p>
        </p:txBody>
      </p:sp>
      <p:sp>
        <p:nvSpPr>
          <p:cNvPr id="3080" name="Rectangle 14"/>
          <p:cNvSpPr>
            <a:spLocks noChangeArrowheads="1"/>
          </p:cNvSpPr>
          <p:nvPr/>
        </p:nvSpPr>
        <p:spPr bwMode="auto">
          <a:xfrm>
            <a:off x="3373438" y="2144713"/>
            <a:ext cx="2686050" cy="939800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800"/>
              <a:t>JS-7906</a:t>
            </a:r>
          </a:p>
          <a:p>
            <a:r>
              <a:rPr lang="sk-SK" sz="1800"/>
              <a:t>„horizontálna záclona“ </a:t>
            </a:r>
          </a:p>
          <a:p>
            <a:r>
              <a:rPr lang="sk-SK" sz="1800"/>
              <a:t>alebo „zvieracia“</a:t>
            </a:r>
          </a:p>
        </p:txBody>
      </p:sp>
      <p:sp>
        <p:nvSpPr>
          <p:cNvPr id="3081" name="Rectangle 17"/>
          <p:cNvSpPr>
            <a:spLocks noChangeArrowheads="1"/>
          </p:cNvSpPr>
          <p:nvPr/>
        </p:nvSpPr>
        <p:spPr bwMode="auto">
          <a:xfrm>
            <a:off x="6515100" y="2244725"/>
            <a:ext cx="2327275" cy="663575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800"/>
              <a:t>JS-7902</a:t>
            </a:r>
          </a:p>
          <a:p>
            <a:r>
              <a:rPr lang="sk-SK" sz="1800"/>
              <a:t>„vertikálna záclona</a:t>
            </a:r>
            <a:r>
              <a:rPr lang="cs-CZ" sz="1800"/>
              <a:t>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/>
              <a:t>Elektr. zabezpečenie budov</a:t>
            </a:r>
          </a:p>
        </p:txBody>
      </p:sp>
      <p:sp>
        <p:nvSpPr>
          <p:cNvPr id="50179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sk-SK" sz="2400">
                <a:solidFill>
                  <a:srgbClr val="0094D3"/>
                </a:solidFill>
              </a:rPr>
              <a:t>JS-20 LARGO z vnútra</a:t>
            </a:r>
          </a:p>
        </p:txBody>
      </p:sp>
      <p:sp>
        <p:nvSpPr>
          <p:cNvPr id="50180" name="Rectangle 7"/>
          <p:cNvSpPr>
            <a:spLocks noChangeArrowheads="1"/>
          </p:cNvSpPr>
          <p:nvPr/>
        </p:nvSpPr>
        <p:spPr bwMode="auto">
          <a:xfrm>
            <a:off x="5159375" y="4872038"/>
            <a:ext cx="2149475" cy="385762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800"/>
              <a:t>Sabotážny kontakt</a:t>
            </a:r>
          </a:p>
        </p:txBody>
      </p:sp>
      <p:sp>
        <p:nvSpPr>
          <p:cNvPr id="50181" name="Rectangle 8"/>
          <p:cNvSpPr>
            <a:spLocks noChangeArrowheads="1"/>
          </p:cNvSpPr>
          <p:nvPr/>
        </p:nvSpPr>
        <p:spPr bwMode="auto">
          <a:xfrm>
            <a:off x="5176838" y="2314575"/>
            <a:ext cx="1187450" cy="385763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800"/>
              <a:t>Kontrolka</a:t>
            </a:r>
          </a:p>
        </p:txBody>
      </p:sp>
      <p:sp>
        <p:nvSpPr>
          <p:cNvPr id="50182" name="Rectangle 9"/>
          <p:cNvSpPr>
            <a:spLocks noChangeArrowheads="1"/>
          </p:cNvSpPr>
          <p:nvPr/>
        </p:nvSpPr>
        <p:spPr bwMode="auto">
          <a:xfrm>
            <a:off x="5222875" y="3697288"/>
            <a:ext cx="1787525" cy="385762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800"/>
              <a:t>Stupeň analýzy</a:t>
            </a:r>
          </a:p>
        </p:txBody>
      </p:sp>
      <p:sp>
        <p:nvSpPr>
          <p:cNvPr id="50183" name="Rectangle 10"/>
          <p:cNvSpPr>
            <a:spLocks noChangeArrowheads="1"/>
          </p:cNvSpPr>
          <p:nvPr/>
        </p:nvSpPr>
        <p:spPr bwMode="auto">
          <a:xfrm>
            <a:off x="5240338" y="4295775"/>
            <a:ext cx="1301750" cy="385763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800"/>
              <a:t>PIR senzor</a:t>
            </a:r>
          </a:p>
        </p:txBody>
      </p:sp>
      <p:sp>
        <p:nvSpPr>
          <p:cNvPr id="50184" name="Rectangle 11"/>
          <p:cNvSpPr>
            <a:spLocks noChangeArrowheads="1"/>
          </p:cNvSpPr>
          <p:nvPr/>
        </p:nvSpPr>
        <p:spPr bwMode="auto">
          <a:xfrm>
            <a:off x="5246688" y="5567363"/>
            <a:ext cx="3430587" cy="663575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pPr algn="l"/>
            <a:r>
              <a:rPr lang="sk-SK" sz="1800"/>
              <a:t>Svorkovnica</a:t>
            </a:r>
          </a:p>
          <a:p>
            <a:pPr algn="l"/>
            <a:r>
              <a:rPr lang="sk-SK" sz="1800"/>
              <a:t>(Napájanie, Aktivácia, Tamper)</a:t>
            </a:r>
          </a:p>
        </p:txBody>
      </p:sp>
      <p:sp>
        <p:nvSpPr>
          <p:cNvPr id="50185" name="Rectangle 12"/>
          <p:cNvSpPr>
            <a:spLocks noChangeArrowheads="1"/>
          </p:cNvSpPr>
          <p:nvPr/>
        </p:nvSpPr>
        <p:spPr bwMode="auto">
          <a:xfrm>
            <a:off x="5178425" y="3035300"/>
            <a:ext cx="2200275" cy="385763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800"/>
              <a:t>Propojka kontrolky</a:t>
            </a:r>
          </a:p>
        </p:txBody>
      </p:sp>
      <p:pic>
        <p:nvPicPr>
          <p:cNvPr id="50186" name="Picture 26" descr="JS-20_DPS"/>
          <p:cNvPicPr>
            <a:picLocks noChangeAspect="1" noChangeArrowheads="1"/>
          </p:cNvPicPr>
          <p:nvPr/>
        </p:nvPicPr>
        <p:blipFill>
          <a:blip r:embed="rId2" cstate="print">
            <a:lum bright="-6000" contrast="12000"/>
          </a:blip>
          <a:srcRect/>
          <a:stretch>
            <a:fillRect/>
          </a:stretch>
        </p:blipFill>
        <p:spPr bwMode="auto">
          <a:xfrm>
            <a:off x="803275" y="2411413"/>
            <a:ext cx="215582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0304" name="Line 32"/>
          <p:cNvSpPr>
            <a:spLocks noChangeShapeType="1"/>
          </p:cNvSpPr>
          <p:nvPr/>
        </p:nvSpPr>
        <p:spPr bwMode="auto">
          <a:xfrm flipH="1">
            <a:off x="2343150" y="2509838"/>
            <a:ext cx="29464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0305" name="Line 33"/>
          <p:cNvSpPr>
            <a:spLocks noChangeShapeType="1"/>
          </p:cNvSpPr>
          <p:nvPr/>
        </p:nvSpPr>
        <p:spPr bwMode="auto">
          <a:xfrm flipH="1">
            <a:off x="2079625" y="2503488"/>
            <a:ext cx="277813" cy="263525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0309" name="Line 37"/>
          <p:cNvSpPr>
            <a:spLocks noChangeShapeType="1"/>
          </p:cNvSpPr>
          <p:nvPr/>
        </p:nvSpPr>
        <p:spPr bwMode="auto">
          <a:xfrm flipH="1">
            <a:off x="2549525" y="3889375"/>
            <a:ext cx="2700338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0312" name="Line 40"/>
          <p:cNvSpPr>
            <a:spLocks noChangeShapeType="1"/>
          </p:cNvSpPr>
          <p:nvPr/>
        </p:nvSpPr>
        <p:spPr bwMode="auto">
          <a:xfrm flipH="1">
            <a:off x="1920875" y="4487863"/>
            <a:ext cx="323850" cy="32385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0313" name="Line 41"/>
          <p:cNvSpPr>
            <a:spLocks noChangeShapeType="1"/>
          </p:cNvSpPr>
          <p:nvPr/>
        </p:nvSpPr>
        <p:spPr bwMode="auto">
          <a:xfrm flipH="1">
            <a:off x="2232025" y="4494213"/>
            <a:ext cx="30226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0315" name="Line 43"/>
          <p:cNvSpPr>
            <a:spLocks noChangeShapeType="1"/>
          </p:cNvSpPr>
          <p:nvPr/>
        </p:nvSpPr>
        <p:spPr bwMode="auto">
          <a:xfrm flipH="1">
            <a:off x="2713038" y="5065713"/>
            <a:ext cx="253365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0316" name="Line 44"/>
          <p:cNvSpPr>
            <a:spLocks noChangeShapeType="1"/>
          </p:cNvSpPr>
          <p:nvPr/>
        </p:nvSpPr>
        <p:spPr bwMode="auto">
          <a:xfrm flipH="1" flipV="1">
            <a:off x="2544763" y="4886325"/>
            <a:ext cx="180975" cy="180975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0317" name="Line 45"/>
          <p:cNvSpPr>
            <a:spLocks noChangeShapeType="1"/>
          </p:cNvSpPr>
          <p:nvPr/>
        </p:nvSpPr>
        <p:spPr bwMode="auto">
          <a:xfrm flipH="1">
            <a:off x="2600325" y="3230563"/>
            <a:ext cx="267335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0319" name="Line 47"/>
          <p:cNvSpPr>
            <a:spLocks noChangeShapeType="1"/>
          </p:cNvSpPr>
          <p:nvPr/>
        </p:nvSpPr>
        <p:spPr bwMode="auto">
          <a:xfrm>
            <a:off x="1354138" y="2674938"/>
            <a:ext cx="4191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0321" name="Line 49"/>
          <p:cNvSpPr>
            <a:spLocks noChangeShapeType="1"/>
          </p:cNvSpPr>
          <p:nvPr/>
        </p:nvSpPr>
        <p:spPr bwMode="auto">
          <a:xfrm>
            <a:off x="1354138" y="3937000"/>
            <a:ext cx="4191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0322" name="Line 50"/>
          <p:cNvSpPr>
            <a:spLocks noChangeShapeType="1"/>
          </p:cNvSpPr>
          <p:nvPr/>
        </p:nvSpPr>
        <p:spPr bwMode="auto">
          <a:xfrm>
            <a:off x="1358900" y="2655888"/>
            <a:ext cx="0" cy="2614612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0323" name="Line 51"/>
          <p:cNvSpPr>
            <a:spLocks noChangeShapeType="1"/>
          </p:cNvSpPr>
          <p:nvPr/>
        </p:nvSpPr>
        <p:spPr bwMode="auto">
          <a:xfrm>
            <a:off x="1354138" y="5256213"/>
            <a:ext cx="642937" cy="64293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0324" name="Line 52"/>
          <p:cNvSpPr>
            <a:spLocks noChangeShapeType="1"/>
          </p:cNvSpPr>
          <p:nvPr/>
        </p:nvSpPr>
        <p:spPr bwMode="auto">
          <a:xfrm flipH="1">
            <a:off x="1987550" y="5894388"/>
            <a:ext cx="3309938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/>
              <a:t>Elektr. zabezpečenie budov</a:t>
            </a: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sk-SK" sz="2400">
                <a:solidFill>
                  <a:srgbClr val="0094D3"/>
                </a:solidFill>
              </a:rPr>
              <a:t>JS-20 LARGO zhrnutie</a:t>
            </a:r>
          </a:p>
        </p:txBody>
      </p:sp>
      <p:sp>
        <p:nvSpPr>
          <p:cNvPr id="4101" name="Rectangle 3"/>
          <p:cNvSpPr>
            <a:spLocks noChangeArrowheads="1"/>
          </p:cNvSpPr>
          <p:nvPr/>
        </p:nvSpPr>
        <p:spPr bwMode="auto">
          <a:xfrm>
            <a:off x="539750" y="2189163"/>
            <a:ext cx="8245475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800" b="0">
                <a:solidFill>
                  <a:schemeClr val="tx1"/>
                </a:solidFill>
              </a:rPr>
              <a:t>Záber 120° / 12m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800" b="0">
                <a:solidFill>
                  <a:schemeClr val="tx1"/>
                </a:solidFill>
              </a:rPr>
              <a:t>V prípade rizika falošných poplachov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600" b="0">
                <a:solidFill>
                  <a:schemeClr val="tx1"/>
                </a:solidFill>
              </a:rPr>
              <a:t>Prepojkou DETECTION zvýšiť imunitu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600" b="0">
                <a:solidFill>
                  <a:schemeClr val="tx1"/>
                </a:solidFill>
              </a:rPr>
              <a:t>Alternatívne šošovky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800" b="0">
                <a:solidFill>
                  <a:schemeClr val="tx1"/>
                </a:solidFill>
              </a:rPr>
              <a:t>Prepojka kontrolky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600" b="0">
                <a:solidFill>
                  <a:schemeClr val="tx1"/>
                </a:solidFill>
              </a:rPr>
              <a:t>Kontrolka vypnutá</a:t>
            </a:r>
          </a:p>
        </p:txBody>
      </p:sp>
      <p:graphicFrame>
        <p:nvGraphicFramePr>
          <p:cNvPr id="4098" name="Object 6"/>
          <p:cNvGraphicFramePr>
            <a:graphicFrameLocks noChangeAspect="1"/>
          </p:cNvGraphicFramePr>
          <p:nvPr/>
        </p:nvGraphicFramePr>
        <p:xfrm>
          <a:off x="3402013" y="3781425"/>
          <a:ext cx="5372100" cy="2678113"/>
        </p:xfrm>
        <a:graphic>
          <a:graphicData uri="http://schemas.openxmlformats.org/presentationml/2006/ole">
            <p:oleObj spid="_x0000_s4098" name="CorelDRAW" r:id="rId4" imgW="7123680" imgH="355464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ChangeArrowheads="1"/>
          </p:cNvSpPr>
          <p:nvPr/>
        </p:nvSpPr>
        <p:spPr bwMode="auto">
          <a:xfrm>
            <a:off x="539750" y="2189163"/>
            <a:ext cx="8245475" cy="282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Extrémne prostredie (priestory s hlodavcami, hmyzom, apod.)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Rieši problém domácich zvierat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Princíp: PIR1 + PIR2 = Poplach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Iba pre vnútorné použitie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Montážna výška je 120cm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</a:pPr>
            <a:endParaRPr lang="cs-CZ" sz="1600" b="0">
              <a:solidFill>
                <a:schemeClr val="tx1"/>
              </a:solidFill>
            </a:endParaRPr>
          </a:p>
        </p:txBody>
      </p:sp>
      <p:sp>
        <p:nvSpPr>
          <p:cNvPr id="52227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/>
              <a:t>Elektr. zabezpečenie budov</a:t>
            </a:r>
          </a:p>
        </p:txBody>
      </p:sp>
      <p:sp>
        <p:nvSpPr>
          <p:cNvPr id="52228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sk-SK" sz="2400">
                <a:solidFill>
                  <a:srgbClr val="0094D3"/>
                </a:solidFill>
              </a:rPr>
              <a:t>JS-22 dvoj zónový PIR detektor pohybu osôb </a:t>
            </a:r>
          </a:p>
        </p:txBody>
      </p:sp>
      <p:pic>
        <p:nvPicPr>
          <p:cNvPr id="52229" name="Picture 7" descr="JA-86P 3D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23917">
            <a:off x="6429375" y="1855788"/>
            <a:ext cx="2898775" cy="480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8" descr="JA-86P_cha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86050" y="4506913"/>
            <a:ext cx="407035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/>
              <a:t>Elektr. zabezpečenie budov</a:t>
            </a:r>
          </a:p>
        </p:txBody>
      </p:sp>
      <p:sp>
        <p:nvSpPr>
          <p:cNvPr id="53251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sk-SK" sz="2400">
                <a:solidFill>
                  <a:srgbClr val="0094D3"/>
                </a:solidFill>
              </a:rPr>
              <a:t>SD-280 detektor požiaru</a:t>
            </a:r>
          </a:p>
        </p:txBody>
      </p:sp>
      <p:sp>
        <p:nvSpPr>
          <p:cNvPr id="53252" name="Rectangle 3"/>
          <p:cNvSpPr>
            <a:spLocks noChangeArrowheads="1"/>
          </p:cNvSpPr>
          <p:nvPr/>
        </p:nvSpPr>
        <p:spPr bwMode="auto">
          <a:xfrm>
            <a:off x="539750" y="2189163"/>
            <a:ext cx="8245475" cy="384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dirty="0">
                <a:solidFill>
                  <a:schemeClr val="tx1"/>
                </a:solidFill>
              </a:rPr>
              <a:t>Kombinovaný detektor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 dirty="0">
                <a:solidFill>
                  <a:schemeClr val="tx1"/>
                </a:solidFill>
              </a:rPr>
              <a:t>Optický – deteguje dym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 dirty="0">
                <a:solidFill>
                  <a:schemeClr val="tx1"/>
                </a:solidFill>
              </a:rPr>
              <a:t>Teplotný – deteguje vysokú teplotu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 dirty="0">
                <a:solidFill>
                  <a:schemeClr val="tx1"/>
                </a:solidFill>
              </a:rPr>
              <a:t>Certifikácia požiarneho detektora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dirty="0">
                <a:solidFill>
                  <a:srgbClr val="E20032"/>
                </a:solidFill>
              </a:rPr>
              <a:t>Riziká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 b="0" dirty="0">
                <a:solidFill>
                  <a:schemeClr val="tx1"/>
                </a:solidFill>
              </a:rPr>
              <a:t>Prach, para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 b="0" dirty="0">
                <a:solidFill>
                  <a:schemeClr val="tx1"/>
                </a:solidFill>
              </a:rPr>
              <a:t>Prúdiaci vzduch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 b="0" dirty="0">
                <a:solidFill>
                  <a:schemeClr val="tx1"/>
                </a:solidFill>
              </a:rPr>
              <a:t>Prekážky v prúdení vzduchu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 dirty="0">
                <a:solidFill>
                  <a:schemeClr val="tx1"/>
                </a:solidFill>
              </a:rPr>
              <a:t>Autonómna verzia SD-728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</a:pPr>
            <a:endParaRPr lang="cs-CZ" sz="1600" dirty="0">
              <a:solidFill>
                <a:schemeClr val="tx1"/>
              </a:solidFill>
            </a:endParaRPr>
          </a:p>
        </p:txBody>
      </p:sp>
      <p:pic>
        <p:nvPicPr>
          <p:cNvPr id="53253" name="Picture 6" descr="JA-80S copy"/>
          <p:cNvPicPr>
            <a:picLocks noChangeAspect="1" noChangeArrowheads="1"/>
          </p:cNvPicPr>
          <p:nvPr/>
        </p:nvPicPr>
        <p:blipFill>
          <a:blip r:embed="rId3" cstate="print">
            <a:lum bright="-12000" contrast="6000"/>
          </a:blip>
          <a:srcRect/>
          <a:stretch>
            <a:fillRect/>
          </a:stretch>
        </p:blipFill>
        <p:spPr bwMode="auto">
          <a:xfrm rot="1008090">
            <a:off x="4152900" y="2695575"/>
            <a:ext cx="4953000" cy="373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/>
              <a:t>Elektr. zabezpečenie budov</a:t>
            </a:r>
          </a:p>
        </p:txBody>
      </p:sp>
      <p:sp>
        <p:nvSpPr>
          <p:cNvPr id="66563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sk-SK" sz="2400">
                <a:solidFill>
                  <a:srgbClr val="0094D3"/>
                </a:solidFill>
              </a:rPr>
              <a:t>Ovládanie</a:t>
            </a:r>
          </a:p>
        </p:txBody>
      </p:sp>
      <p:sp>
        <p:nvSpPr>
          <p:cNvPr id="66564" name="Rectangle 3"/>
          <p:cNvSpPr>
            <a:spLocks noChangeArrowheads="1"/>
          </p:cNvSpPr>
          <p:nvPr/>
        </p:nvSpPr>
        <p:spPr bwMode="auto">
          <a:xfrm>
            <a:off x="539750" y="2189163"/>
            <a:ext cx="824547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Vstupná brána systému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 b="0">
                <a:solidFill>
                  <a:schemeClr val="tx1"/>
                </a:solidFill>
              </a:rPr>
              <a:t>Ovláda systém a indikuje stav systému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Klávesnice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Kľúčenky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Ovládacie tlačidlá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Vzdialený prístup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 b="0">
                <a:solidFill>
                  <a:schemeClr val="tx1"/>
                </a:solidFill>
              </a:rPr>
              <a:t>Mobilný telefón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 b="0">
                <a:solidFill>
                  <a:schemeClr val="tx1"/>
                </a:solidFill>
              </a:rPr>
              <a:t>Internet</a:t>
            </a:r>
            <a:endParaRPr lang="sk-SK" sz="1600">
              <a:solidFill>
                <a:schemeClr val="tx1"/>
              </a:solidFill>
            </a:endParaRPr>
          </a:p>
        </p:txBody>
      </p:sp>
      <p:pic>
        <p:nvPicPr>
          <p:cNvPr id="66565" name="Picture 10" descr="RC-80 2tlacitkova copy"/>
          <p:cNvPicPr>
            <a:picLocks noChangeAspect="1" noChangeArrowheads="1"/>
          </p:cNvPicPr>
          <p:nvPr/>
        </p:nvPicPr>
        <p:blipFill>
          <a:blip r:embed="rId3" cstate="print">
            <a:lum bright="-18000" contrast="6000"/>
          </a:blip>
          <a:srcRect/>
          <a:stretch>
            <a:fillRect/>
          </a:stretch>
        </p:blipFill>
        <p:spPr bwMode="auto">
          <a:xfrm>
            <a:off x="6157913" y="3686175"/>
            <a:ext cx="803275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Picture 11" descr="nokiaDEF CE copy"/>
          <p:cNvPicPr>
            <a:picLocks noChangeAspect="1" noChangeArrowheads="1"/>
          </p:cNvPicPr>
          <p:nvPr/>
        </p:nvPicPr>
        <p:blipFill>
          <a:blip r:embed="rId4" cstate="print">
            <a:lum bright="-12000" contrast="6000"/>
          </a:blip>
          <a:srcRect/>
          <a:stretch>
            <a:fillRect/>
          </a:stretch>
        </p:blipFill>
        <p:spPr bwMode="auto">
          <a:xfrm>
            <a:off x="7358063" y="3295650"/>
            <a:ext cx="1468437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7" name="Picture 12" descr="Klavesnice-Bok-menu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32277">
            <a:off x="3529013" y="3327400"/>
            <a:ext cx="2522537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22" name="Rectangle 58"/>
          <p:cNvSpPr>
            <a:spLocks noChangeArrowheads="1"/>
          </p:cNvSpPr>
          <p:nvPr/>
        </p:nvSpPr>
        <p:spPr bwMode="auto">
          <a:xfrm>
            <a:off x="6176963" y="2532063"/>
            <a:ext cx="1809750" cy="419100"/>
          </a:xfrm>
          <a:prstGeom prst="rect">
            <a:avLst/>
          </a:prstGeom>
          <a:solidFill>
            <a:srgbClr val="FABB00"/>
          </a:solidFill>
          <a:ln w="38100" algn="ctr">
            <a:noFill/>
            <a:miter lim="800000"/>
            <a:headEnd/>
            <a:tailEnd/>
          </a:ln>
          <a:effectLst/>
        </p:spPr>
        <p:txBody>
          <a:bodyPr wrap="none"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7321" name="Rectangle 57"/>
          <p:cNvSpPr>
            <a:spLocks noChangeArrowheads="1"/>
          </p:cNvSpPr>
          <p:nvPr/>
        </p:nvSpPr>
        <p:spPr bwMode="auto">
          <a:xfrm>
            <a:off x="3656013" y="2533650"/>
            <a:ext cx="1809750" cy="419100"/>
          </a:xfrm>
          <a:prstGeom prst="rect">
            <a:avLst/>
          </a:prstGeom>
          <a:solidFill>
            <a:srgbClr val="FABB00"/>
          </a:solidFill>
          <a:ln w="38100" algn="ctr">
            <a:noFill/>
            <a:miter lim="800000"/>
            <a:headEnd/>
            <a:tailEnd/>
          </a:ln>
          <a:effectLst/>
        </p:spPr>
        <p:txBody>
          <a:bodyPr wrap="none"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7323" name="Rectangle 59"/>
          <p:cNvSpPr>
            <a:spLocks noChangeArrowheads="1"/>
          </p:cNvSpPr>
          <p:nvPr/>
        </p:nvSpPr>
        <p:spPr bwMode="auto">
          <a:xfrm>
            <a:off x="3662363" y="4681538"/>
            <a:ext cx="1809750" cy="419100"/>
          </a:xfrm>
          <a:prstGeom prst="rect">
            <a:avLst/>
          </a:prstGeom>
          <a:solidFill>
            <a:srgbClr val="FABB00"/>
          </a:solidFill>
          <a:ln w="38100" algn="ctr">
            <a:noFill/>
            <a:miter lim="800000"/>
            <a:headEnd/>
            <a:tailEnd/>
          </a:ln>
          <a:effectLst/>
        </p:spPr>
        <p:txBody>
          <a:bodyPr wrap="none"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7320" name="Rectangle 56"/>
          <p:cNvSpPr>
            <a:spLocks noChangeArrowheads="1"/>
          </p:cNvSpPr>
          <p:nvPr/>
        </p:nvSpPr>
        <p:spPr bwMode="auto">
          <a:xfrm>
            <a:off x="1133475" y="2552700"/>
            <a:ext cx="1809750" cy="419100"/>
          </a:xfrm>
          <a:prstGeom prst="rect">
            <a:avLst/>
          </a:prstGeom>
          <a:solidFill>
            <a:srgbClr val="FABB00"/>
          </a:solidFill>
          <a:ln w="38100" algn="ctr">
            <a:noFill/>
            <a:miter lim="800000"/>
            <a:headEnd/>
            <a:tailEnd/>
          </a:ln>
          <a:effectLst/>
        </p:spPr>
        <p:txBody>
          <a:bodyPr wrap="none"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/>
              <a:t>Elektr. zabezpečenie budov</a:t>
            </a:r>
          </a:p>
        </p:txBody>
      </p:sp>
      <p:sp>
        <p:nvSpPr>
          <p:cNvPr id="14343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sk-SK" sz="2400">
                <a:solidFill>
                  <a:srgbClr val="0094D3"/>
                </a:solidFill>
              </a:rPr>
              <a:t>Bloková schéma zabezpečovacieho systému</a:t>
            </a:r>
          </a:p>
        </p:txBody>
      </p:sp>
      <p:sp>
        <p:nvSpPr>
          <p:cNvPr id="14344" name="Rectangle 3"/>
          <p:cNvSpPr>
            <a:spLocks noChangeArrowheads="1"/>
          </p:cNvSpPr>
          <p:nvPr/>
        </p:nvSpPr>
        <p:spPr bwMode="auto">
          <a:xfrm>
            <a:off x="539750" y="2189163"/>
            <a:ext cx="824547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lnSpc>
                <a:spcPct val="140000"/>
              </a:lnSpc>
              <a:spcBef>
                <a:spcPct val="20000"/>
              </a:spcBef>
            </a:pPr>
            <a:endParaRPr lang="cs-CZ" sz="1800" b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</a:pPr>
            <a:endParaRPr lang="cs-CZ" sz="1800" b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</a:pPr>
            <a:endParaRPr lang="cs-CZ" sz="1800">
              <a:solidFill>
                <a:schemeClr val="tx1"/>
              </a:solidFill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</a:pPr>
            <a:endParaRPr lang="cs-CZ" sz="1800" b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</a:pPr>
            <a:endParaRPr lang="cs-CZ" sz="1800">
              <a:solidFill>
                <a:schemeClr val="tx1"/>
              </a:solidFill>
            </a:endParaRPr>
          </a:p>
        </p:txBody>
      </p:sp>
      <p:grpSp>
        <p:nvGrpSpPr>
          <p:cNvPr id="14345" name="Group 18"/>
          <p:cNvGrpSpPr>
            <a:grpSpLocks/>
          </p:cNvGrpSpPr>
          <p:nvPr/>
        </p:nvGrpSpPr>
        <p:grpSpPr bwMode="auto">
          <a:xfrm>
            <a:off x="3671888" y="4686300"/>
            <a:ext cx="1800225" cy="1343025"/>
            <a:chOff x="2317" y="2502"/>
            <a:chExt cx="1134" cy="846"/>
          </a:xfrm>
        </p:grpSpPr>
        <p:sp>
          <p:nvSpPr>
            <p:cNvPr id="14363" name="Rectangle 7"/>
            <p:cNvSpPr>
              <a:spLocks noChangeArrowheads="1"/>
            </p:cNvSpPr>
            <p:nvPr/>
          </p:nvSpPr>
          <p:spPr bwMode="auto">
            <a:xfrm>
              <a:off x="2317" y="2502"/>
              <a:ext cx="1134" cy="846"/>
            </a:xfrm>
            <a:prstGeom prst="rect">
              <a:avLst/>
            </a:prstGeom>
            <a:noFill/>
            <a:ln w="57150" algn="ctr">
              <a:solidFill>
                <a:srgbClr val="FABB00"/>
              </a:solidFill>
              <a:miter lim="800000"/>
              <a:headEnd/>
              <a:tailEnd/>
            </a:ln>
          </p:spPr>
          <p:txBody>
            <a:bodyPr lIns="54000" tIns="0" rIns="54000" bIns="54000" anchorCtr="1"/>
            <a:lstStyle/>
            <a:p>
              <a:r>
                <a:rPr lang="sk-SK" sz="1900"/>
                <a:t>Ústredňa EZS</a:t>
              </a:r>
            </a:p>
          </p:txBody>
        </p:sp>
        <p:pic>
          <p:nvPicPr>
            <p:cNvPr id="14364" name="Picture 8" descr="JA-80K bok copy"/>
            <p:cNvPicPr>
              <a:picLocks noChangeAspect="1" noChangeArrowheads="1"/>
            </p:cNvPicPr>
            <p:nvPr/>
          </p:nvPicPr>
          <p:blipFill>
            <a:blip r:embed="rId3" cstate="print">
              <a:lum bright="-18000" contrast="6000"/>
            </a:blip>
            <a:srcRect t="5400" r="4547"/>
            <a:stretch>
              <a:fillRect/>
            </a:stretch>
          </p:blipFill>
          <p:spPr bwMode="auto">
            <a:xfrm>
              <a:off x="2578" y="2802"/>
              <a:ext cx="591" cy="493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</p:pic>
      </p:grpSp>
      <p:grpSp>
        <p:nvGrpSpPr>
          <p:cNvPr id="14346" name="Group 24"/>
          <p:cNvGrpSpPr>
            <a:grpSpLocks/>
          </p:cNvGrpSpPr>
          <p:nvPr/>
        </p:nvGrpSpPr>
        <p:grpSpPr bwMode="auto">
          <a:xfrm>
            <a:off x="1144588" y="2562225"/>
            <a:ext cx="1800225" cy="1343025"/>
            <a:chOff x="859" y="1614"/>
            <a:chExt cx="1134" cy="846"/>
          </a:xfrm>
        </p:grpSpPr>
        <p:sp>
          <p:nvSpPr>
            <p:cNvPr id="14360" name="Rectangle 9"/>
            <p:cNvSpPr>
              <a:spLocks noChangeArrowheads="1"/>
            </p:cNvSpPr>
            <p:nvPr/>
          </p:nvSpPr>
          <p:spPr bwMode="auto">
            <a:xfrm>
              <a:off x="859" y="1614"/>
              <a:ext cx="1134" cy="846"/>
            </a:xfrm>
            <a:prstGeom prst="rect">
              <a:avLst/>
            </a:prstGeom>
            <a:noFill/>
            <a:ln w="57150" algn="ctr">
              <a:solidFill>
                <a:srgbClr val="FABB00"/>
              </a:solidFill>
              <a:miter lim="800000"/>
              <a:headEnd/>
              <a:tailEnd/>
            </a:ln>
          </p:spPr>
          <p:txBody>
            <a:bodyPr lIns="54000" tIns="0" rIns="54000" bIns="54000" anchorCtr="1"/>
            <a:lstStyle/>
            <a:p>
              <a:r>
                <a:rPr lang="cs-CZ" sz="1900"/>
                <a:t>Detektory</a:t>
              </a:r>
            </a:p>
            <a:p>
              <a:endParaRPr lang="cs-CZ">
                <a:solidFill>
                  <a:schemeClr val="tx1"/>
                </a:solidFill>
              </a:endParaRPr>
            </a:p>
          </p:txBody>
        </p:sp>
        <p:pic>
          <p:nvPicPr>
            <p:cNvPr id="14361" name="Picture 12" descr="js_2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92" y="1921"/>
              <a:ext cx="283" cy="45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</p:pic>
        <p:pic>
          <p:nvPicPr>
            <p:cNvPr id="14362" name="Picture 13" descr="JA-80S copy"/>
            <p:cNvPicPr>
              <a:picLocks noChangeAspect="1" noChangeArrowheads="1"/>
            </p:cNvPicPr>
            <p:nvPr/>
          </p:nvPicPr>
          <p:blipFill>
            <a:blip r:embed="rId5" cstate="print">
              <a:lum bright="-12000" contrast="6000"/>
            </a:blip>
            <a:srcRect/>
            <a:stretch>
              <a:fillRect/>
            </a:stretch>
          </p:blipFill>
          <p:spPr bwMode="auto">
            <a:xfrm>
              <a:off x="1340" y="1918"/>
              <a:ext cx="601" cy="454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</p:pic>
      </p:grpSp>
      <p:grpSp>
        <p:nvGrpSpPr>
          <p:cNvPr id="14347" name="Group 25"/>
          <p:cNvGrpSpPr>
            <a:grpSpLocks/>
          </p:cNvGrpSpPr>
          <p:nvPr/>
        </p:nvGrpSpPr>
        <p:grpSpPr bwMode="auto">
          <a:xfrm>
            <a:off x="3662363" y="2562225"/>
            <a:ext cx="1800225" cy="1343025"/>
            <a:chOff x="2307" y="1614"/>
            <a:chExt cx="1134" cy="846"/>
          </a:xfrm>
        </p:grpSpPr>
        <p:sp>
          <p:nvSpPr>
            <p:cNvPr id="14357" name="Rectangle 14"/>
            <p:cNvSpPr>
              <a:spLocks noChangeArrowheads="1"/>
            </p:cNvSpPr>
            <p:nvPr/>
          </p:nvSpPr>
          <p:spPr bwMode="auto">
            <a:xfrm>
              <a:off x="2307" y="1614"/>
              <a:ext cx="1134" cy="846"/>
            </a:xfrm>
            <a:prstGeom prst="rect">
              <a:avLst/>
            </a:prstGeom>
            <a:noFill/>
            <a:ln w="57150" algn="ctr">
              <a:solidFill>
                <a:srgbClr val="FABB00"/>
              </a:solidFill>
              <a:miter lim="800000"/>
              <a:headEnd/>
              <a:tailEnd/>
            </a:ln>
          </p:spPr>
          <p:txBody>
            <a:bodyPr lIns="54000" tIns="0" rIns="54000" bIns="54000" anchorCtr="1"/>
            <a:lstStyle/>
            <a:p>
              <a:r>
                <a:rPr lang="sk-SK" sz="1900"/>
                <a:t>Ovládanie</a:t>
              </a:r>
            </a:p>
            <a:p>
              <a:endParaRPr lang="cs-CZ" sz="1900">
                <a:solidFill>
                  <a:schemeClr val="tx1"/>
                </a:solidFill>
              </a:endParaRPr>
            </a:p>
          </p:txBody>
        </p:sp>
        <p:pic>
          <p:nvPicPr>
            <p:cNvPr id="14358" name="Picture 1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70" y="1927"/>
              <a:ext cx="292" cy="45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</p:pic>
        <p:pic>
          <p:nvPicPr>
            <p:cNvPr id="14359" name="Picture 17" descr="nokiaDEF CE copy"/>
            <p:cNvPicPr>
              <a:picLocks noChangeAspect="1" noChangeArrowheads="1"/>
            </p:cNvPicPr>
            <p:nvPr/>
          </p:nvPicPr>
          <p:blipFill>
            <a:blip r:embed="rId7" cstate="print">
              <a:lum bright="-12000" contrast="6000"/>
            </a:blip>
            <a:srcRect/>
            <a:stretch>
              <a:fillRect/>
            </a:stretch>
          </p:blipFill>
          <p:spPr bwMode="auto">
            <a:xfrm>
              <a:off x="3018" y="1926"/>
              <a:ext cx="231" cy="453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</p:pic>
      </p:grpSp>
      <p:grpSp>
        <p:nvGrpSpPr>
          <p:cNvPr id="14348" name="Group 26"/>
          <p:cNvGrpSpPr>
            <a:grpSpLocks/>
          </p:cNvGrpSpPr>
          <p:nvPr/>
        </p:nvGrpSpPr>
        <p:grpSpPr bwMode="auto">
          <a:xfrm>
            <a:off x="6196013" y="2562225"/>
            <a:ext cx="1800225" cy="1343025"/>
            <a:chOff x="3801" y="1614"/>
            <a:chExt cx="1134" cy="846"/>
          </a:xfrm>
        </p:grpSpPr>
        <p:sp>
          <p:nvSpPr>
            <p:cNvPr id="14354" name="Rectangle 20"/>
            <p:cNvSpPr>
              <a:spLocks noChangeArrowheads="1"/>
            </p:cNvSpPr>
            <p:nvPr/>
          </p:nvSpPr>
          <p:spPr bwMode="auto">
            <a:xfrm>
              <a:off x="3801" y="1614"/>
              <a:ext cx="1134" cy="846"/>
            </a:xfrm>
            <a:prstGeom prst="rect">
              <a:avLst/>
            </a:prstGeom>
            <a:noFill/>
            <a:ln w="57150" algn="ctr">
              <a:solidFill>
                <a:srgbClr val="FABB00"/>
              </a:solidFill>
              <a:miter lim="800000"/>
              <a:headEnd/>
              <a:tailEnd/>
            </a:ln>
          </p:spPr>
          <p:txBody>
            <a:bodyPr lIns="54000" tIns="0" rIns="54000" bIns="54000" anchorCtr="1"/>
            <a:lstStyle/>
            <a:p>
              <a:r>
                <a:rPr lang="cs-CZ" sz="1900"/>
                <a:t>Výstupy</a:t>
              </a:r>
            </a:p>
          </p:txBody>
        </p:sp>
        <p:pic>
          <p:nvPicPr>
            <p:cNvPr id="14355" name="Picture 22" descr="JA-80A bok"/>
            <p:cNvPicPr>
              <a:picLocks noChangeAspect="1" noChangeArrowheads="1"/>
            </p:cNvPicPr>
            <p:nvPr/>
          </p:nvPicPr>
          <p:blipFill>
            <a:blip r:embed="rId8" cstate="print">
              <a:lum bright="-6000" contrast="6000"/>
            </a:blip>
            <a:srcRect/>
            <a:stretch>
              <a:fillRect/>
            </a:stretch>
          </p:blipFill>
          <p:spPr bwMode="auto">
            <a:xfrm>
              <a:off x="3950" y="1914"/>
              <a:ext cx="324" cy="453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</p:pic>
        <p:pic>
          <p:nvPicPr>
            <p:cNvPr id="14356" name="Picture 23" descr="nokiaDEF CE copy"/>
            <p:cNvPicPr>
              <a:picLocks noChangeAspect="1" noChangeArrowheads="1"/>
            </p:cNvPicPr>
            <p:nvPr/>
          </p:nvPicPr>
          <p:blipFill>
            <a:blip r:embed="rId7" cstate="print">
              <a:lum bright="-12000" contrast="6000"/>
            </a:blip>
            <a:srcRect/>
            <a:stretch>
              <a:fillRect/>
            </a:stretch>
          </p:blipFill>
          <p:spPr bwMode="auto">
            <a:xfrm>
              <a:off x="4548" y="1908"/>
              <a:ext cx="231" cy="453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</p:pic>
      </p:grpSp>
      <p:sp>
        <p:nvSpPr>
          <p:cNvPr id="267292" name="Line 28"/>
          <p:cNvSpPr>
            <a:spLocks noChangeShapeType="1"/>
          </p:cNvSpPr>
          <p:nvPr/>
        </p:nvSpPr>
        <p:spPr bwMode="auto">
          <a:xfrm>
            <a:off x="2047875" y="3905250"/>
            <a:ext cx="0" cy="1462088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7293" name="Line 29"/>
          <p:cNvSpPr>
            <a:spLocks noChangeShapeType="1"/>
          </p:cNvSpPr>
          <p:nvPr/>
        </p:nvSpPr>
        <p:spPr bwMode="auto">
          <a:xfrm>
            <a:off x="2028825" y="5362575"/>
            <a:ext cx="1638300" cy="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arrow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7294" name="Line 30"/>
          <p:cNvSpPr>
            <a:spLocks noChangeShapeType="1"/>
          </p:cNvSpPr>
          <p:nvPr/>
        </p:nvSpPr>
        <p:spPr bwMode="auto">
          <a:xfrm>
            <a:off x="4567238" y="3905250"/>
            <a:ext cx="0" cy="771525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arrow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7296" name="Line 32"/>
          <p:cNvSpPr>
            <a:spLocks noChangeShapeType="1"/>
          </p:cNvSpPr>
          <p:nvPr/>
        </p:nvSpPr>
        <p:spPr bwMode="auto">
          <a:xfrm>
            <a:off x="5472113" y="5357813"/>
            <a:ext cx="1643062" cy="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7297" name="Line 33"/>
          <p:cNvSpPr>
            <a:spLocks noChangeShapeType="1"/>
          </p:cNvSpPr>
          <p:nvPr/>
        </p:nvSpPr>
        <p:spPr bwMode="auto">
          <a:xfrm flipV="1">
            <a:off x="7096125" y="3919538"/>
            <a:ext cx="0" cy="1452562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arrow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/>
              <a:t>Elektr. zabezpečenie budov</a:t>
            </a:r>
          </a:p>
        </p:txBody>
      </p:sp>
      <p:sp>
        <p:nvSpPr>
          <p:cNvPr id="67587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sk-SK" sz="2400">
                <a:solidFill>
                  <a:srgbClr val="0094D3"/>
                </a:solidFill>
              </a:rPr>
              <a:t>JA-81E drôtová klávesnica</a:t>
            </a:r>
          </a:p>
        </p:txBody>
      </p:sp>
      <p:sp>
        <p:nvSpPr>
          <p:cNvPr id="67588" name="Rectangle 3"/>
          <p:cNvSpPr>
            <a:spLocks noChangeArrowheads="1"/>
          </p:cNvSpPr>
          <p:nvPr/>
        </p:nvSpPr>
        <p:spPr bwMode="auto">
          <a:xfrm>
            <a:off x="539750" y="2189163"/>
            <a:ext cx="824547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Ovládanie systému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 b="0">
                <a:solidFill>
                  <a:schemeClr val="tx1"/>
                </a:solidFill>
              </a:rPr>
              <a:t>Zapnutie / vypnutie ochrany, ovládanie (Pg, apod.)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 b="0">
                <a:solidFill>
                  <a:schemeClr val="tx1"/>
                </a:solidFill>
              </a:rPr>
              <a:t>Nastavovanie systému (režimy Servis, Údržba)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Indikuje stav systému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 b="0">
                <a:solidFill>
                  <a:schemeClr val="tx1"/>
                </a:solidFill>
              </a:rPr>
              <a:t>Stav zapnutie / vypnutie ochrany, porucha, poplach, apod.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Grafický displej 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 b="0">
                <a:solidFill>
                  <a:schemeClr val="tx1"/>
                </a:solidFill>
              </a:rPr>
              <a:t>Hlavné informácie + podrobnosti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 b="0">
                <a:solidFill>
                  <a:schemeClr val="tx1"/>
                </a:solidFill>
              </a:rPr>
              <a:t>Verzia JA-81-RGB má farebné podsvietenie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Zabudovaná RFID čítačka kariet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Dverný drôtový vstup IN</a:t>
            </a:r>
          </a:p>
        </p:txBody>
      </p:sp>
      <p:pic>
        <p:nvPicPr>
          <p:cNvPr id="67589" name="Picture 7" descr="Klavesnice-Bok-menu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32277">
            <a:off x="6194425" y="3106738"/>
            <a:ext cx="283527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/>
              <a:t>Elektr. zabezpečenie budov</a:t>
            </a:r>
          </a:p>
        </p:txBody>
      </p:sp>
      <p:sp>
        <p:nvSpPr>
          <p:cNvPr id="68611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sk-SK" sz="2400">
                <a:solidFill>
                  <a:srgbClr val="0094D3"/>
                </a:solidFill>
              </a:rPr>
              <a:t>JA-81E popis</a:t>
            </a:r>
          </a:p>
        </p:txBody>
      </p:sp>
      <p:pic>
        <p:nvPicPr>
          <p:cNvPr id="6861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3413" y="2106613"/>
            <a:ext cx="27781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9"/>
          <p:cNvSpPr>
            <a:spLocks noChangeArrowheads="1"/>
          </p:cNvSpPr>
          <p:nvPr/>
        </p:nvSpPr>
        <p:spPr bwMode="auto">
          <a:xfrm>
            <a:off x="6134100" y="2219325"/>
            <a:ext cx="1200150" cy="385763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800"/>
              <a:t>Napájanie</a:t>
            </a:r>
          </a:p>
        </p:txBody>
      </p:sp>
      <p:sp>
        <p:nvSpPr>
          <p:cNvPr id="68614" name="Rectangle 10"/>
          <p:cNvSpPr>
            <a:spLocks noChangeArrowheads="1"/>
          </p:cNvSpPr>
          <p:nvPr/>
        </p:nvSpPr>
        <p:spPr bwMode="auto">
          <a:xfrm>
            <a:off x="6134100" y="3343275"/>
            <a:ext cx="2265363" cy="939800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lIns="54000" tIns="54000" rIns="54000" bIns="54000" anchor="ctr">
            <a:spAutoFit/>
          </a:bodyPr>
          <a:lstStyle/>
          <a:p>
            <a:r>
              <a:rPr lang="sk-SK" sz="1800"/>
              <a:t>Čiastočné zapnutie ochrany</a:t>
            </a:r>
          </a:p>
          <a:p>
            <a:r>
              <a:rPr lang="sk-SK" sz="1800"/>
              <a:t>ABC, A, B </a:t>
            </a:r>
          </a:p>
        </p:txBody>
      </p:sp>
      <p:sp>
        <p:nvSpPr>
          <p:cNvPr id="68615" name="Rectangle 11"/>
          <p:cNvSpPr>
            <a:spLocks noChangeArrowheads="1"/>
          </p:cNvSpPr>
          <p:nvPr/>
        </p:nvSpPr>
        <p:spPr bwMode="auto">
          <a:xfrm>
            <a:off x="6151563" y="4418013"/>
            <a:ext cx="920750" cy="382587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cs-CZ" sz="1800"/>
              <a:t>Detaily </a:t>
            </a:r>
          </a:p>
        </p:txBody>
      </p:sp>
      <p:sp>
        <p:nvSpPr>
          <p:cNvPr id="68616" name="Rectangle 12"/>
          <p:cNvSpPr>
            <a:spLocks noChangeArrowheads="1"/>
          </p:cNvSpPr>
          <p:nvPr/>
        </p:nvSpPr>
        <p:spPr bwMode="auto">
          <a:xfrm>
            <a:off x="6118225" y="5106988"/>
            <a:ext cx="2378075" cy="663575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800"/>
              <a:t>Funkčné klávesy pre</a:t>
            </a:r>
          </a:p>
          <a:p>
            <a:r>
              <a:rPr lang="sk-SK" sz="1800"/>
              <a:t>pohyb v menu </a:t>
            </a:r>
          </a:p>
        </p:txBody>
      </p:sp>
      <p:sp>
        <p:nvSpPr>
          <p:cNvPr id="68617" name="Rectangle 13"/>
          <p:cNvSpPr>
            <a:spLocks noChangeArrowheads="1"/>
          </p:cNvSpPr>
          <p:nvPr/>
        </p:nvSpPr>
        <p:spPr bwMode="auto">
          <a:xfrm>
            <a:off x="6138863" y="2808288"/>
            <a:ext cx="2559050" cy="385762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800"/>
              <a:t>Stav zapnutej ochrany</a:t>
            </a:r>
          </a:p>
        </p:txBody>
      </p:sp>
      <p:sp>
        <p:nvSpPr>
          <p:cNvPr id="335890" name="Line 18"/>
          <p:cNvSpPr>
            <a:spLocks noChangeShapeType="1"/>
          </p:cNvSpPr>
          <p:nvPr/>
        </p:nvSpPr>
        <p:spPr bwMode="auto">
          <a:xfrm flipH="1">
            <a:off x="5143500" y="3857625"/>
            <a:ext cx="238125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5891" name="Line 19"/>
          <p:cNvSpPr>
            <a:spLocks noChangeShapeType="1"/>
          </p:cNvSpPr>
          <p:nvPr/>
        </p:nvSpPr>
        <p:spPr bwMode="auto">
          <a:xfrm flipH="1">
            <a:off x="5137150" y="4346575"/>
            <a:ext cx="200025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5892" name="Line 20"/>
          <p:cNvSpPr>
            <a:spLocks noChangeShapeType="1"/>
          </p:cNvSpPr>
          <p:nvPr/>
        </p:nvSpPr>
        <p:spPr bwMode="auto">
          <a:xfrm flipV="1">
            <a:off x="5353050" y="3848100"/>
            <a:ext cx="0" cy="517525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5893" name="Line 21"/>
          <p:cNvSpPr>
            <a:spLocks noChangeShapeType="1"/>
          </p:cNvSpPr>
          <p:nvPr/>
        </p:nvSpPr>
        <p:spPr bwMode="auto">
          <a:xfrm>
            <a:off x="5362575" y="3854450"/>
            <a:ext cx="809625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5894" name="Line 22"/>
          <p:cNvSpPr>
            <a:spLocks noChangeShapeType="1"/>
          </p:cNvSpPr>
          <p:nvPr/>
        </p:nvSpPr>
        <p:spPr bwMode="auto">
          <a:xfrm flipH="1" flipV="1">
            <a:off x="5130800" y="4592638"/>
            <a:ext cx="1035050" cy="11112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5896" name="Line 24"/>
          <p:cNvSpPr>
            <a:spLocks noChangeShapeType="1"/>
          </p:cNvSpPr>
          <p:nvPr/>
        </p:nvSpPr>
        <p:spPr bwMode="auto">
          <a:xfrm flipV="1">
            <a:off x="3998913" y="4641850"/>
            <a:ext cx="0" cy="40005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5897" name="Line 25"/>
          <p:cNvSpPr>
            <a:spLocks noChangeShapeType="1"/>
          </p:cNvSpPr>
          <p:nvPr/>
        </p:nvSpPr>
        <p:spPr bwMode="auto">
          <a:xfrm flipV="1">
            <a:off x="4686300" y="4645025"/>
            <a:ext cx="0" cy="3937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5898" name="Line 26"/>
          <p:cNvSpPr>
            <a:spLocks noChangeShapeType="1"/>
          </p:cNvSpPr>
          <p:nvPr/>
        </p:nvSpPr>
        <p:spPr bwMode="auto">
          <a:xfrm>
            <a:off x="3989388" y="5033963"/>
            <a:ext cx="681037" cy="793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5899" name="Line 27"/>
          <p:cNvSpPr>
            <a:spLocks noChangeShapeType="1"/>
          </p:cNvSpPr>
          <p:nvPr/>
        </p:nvSpPr>
        <p:spPr bwMode="auto">
          <a:xfrm>
            <a:off x="4672013" y="5040313"/>
            <a:ext cx="1528762" cy="42703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627" name="Rectangle 28"/>
          <p:cNvSpPr>
            <a:spLocks noChangeArrowheads="1"/>
          </p:cNvSpPr>
          <p:nvPr/>
        </p:nvSpPr>
        <p:spPr bwMode="auto">
          <a:xfrm>
            <a:off x="900113" y="2257425"/>
            <a:ext cx="742950" cy="382588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cs-CZ" sz="1800"/>
              <a:t>Pozor</a:t>
            </a:r>
          </a:p>
        </p:txBody>
      </p:sp>
      <p:sp>
        <p:nvSpPr>
          <p:cNvPr id="335901" name="Line 29"/>
          <p:cNvSpPr>
            <a:spLocks noChangeShapeType="1"/>
          </p:cNvSpPr>
          <p:nvPr/>
        </p:nvSpPr>
        <p:spPr bwMode="auto">
          <a:xfrm flipV="1">
            <a:off x="1601788" y="2438400"/>
            <a:ext cx="2230437" cy="9525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629" name="Rectangle 30"/>
          <p:cNvSpPr>
            <a:spLocks noChangeArrowheads="1"/>
          </p:cNvSpPr>
          <p:nvPr/>
        </p:nvSpPr>
        <p:spPr bwMode="auto">
          <a:xfrm>
            <a:off x="898525" y="2833688"/>
            <a:ext cx="1809750" cy="382587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cs-CZ" sz="1800"/>
              <a:t>Grafický displej</a:t>
            </a:r>
          </a:p>
        </p:txBody>
      </p:sp>
      <p:sp>
        <p:nvSpPr>
          <p:cNvPr id="68630" name="Rectangle 31"/>
          <p:cNvSpPr>
            <a:spLocks noChangeArrowheads="1"/>
          </p:cNvSpPr>
          <p:nvPr/>
        </p:nvSpPr>
        <p:spPr bwMode="auto">
          <a:xfrm>
            <a:off x="887413" y="3687763"/>
            <a:ext cx="2228850" cy="939800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lIns="54000" tIns="54000" rIns="54000" bIns="54000" anchor="ctr">
            <a:spAutoFit/>
          </a:bodyPr>
          <a:lstStyle/>
          <a:p>
            <a:r>
              <a:rPr lang="sk-SK" sz="1800"/>
              <a:t>Zabudovaná čítačka</a:t>
            </a:r>
          </a:p>
          <a:p>
            <a:r>
              <a:rPr lang="sk-SK" sz="1800"/>
              <a:t>RFID kariet</a:t>
            </a:r>
          </a:p>
        </p:txBody>
      </p:sp>
      <p:pic>
        <p:nvPicPr>
          <p:cNvPr id="68631" name="Picture 32" descr="oasis_systemcard"/>
          <p:cNvPicPr>
            <a:picLocks noChangeAspect="1" noChangeArrowheads="1"/>
          </p:cNvPicPr>
          <p:nvPr/>
        </p:nvPicPr>
        <p:blipFill>
          <a:blip r:embed="rId3" cstate="print">
            <a:lum bright="-6000"/>
          </a:blip>
          <a:srcRect/>
          <a:stretch>
            <a:fillRect/>
          </a:stretch>
        </p:blipFill>
        <p:spPr bwMode="auto">
          <a:xfrm>
            <a:off x="800100" y="5076825"/>
            <a:ext cx="190500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32" name="Picture 33" descr="PC-02 copy"/>
          <p:cNvPicPr>
            <a:picLocks noChangeAspect="1" noChangeArrowheads="1"/>
          </p:cNvPicPr>
          <p:nvPr/>
        </p:nvPicPr>
        <p:blipFill>
          <a:blip r:embed="rId4" cstate="print">
            <a:lum bright="-6000"/>
          </a:blip>
          <a:srcRect/>
          <a:stretch>
            <a:fillRect/>
          </a:stretch>
        </p:blipFill>
        <p:spPr bwMode="auto">
          <a:xfrm>
            <a:off x="969963" y="4619625"/>
            <a:ext cx="1117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5906" name="Line 34"/>
          <p:cNvSpPr>
            <a:spLocks noChangeShapeType="1"/>
          </p:cNvSpPr>
          <p:nvPr/>
        </p:nvSpPr>
        <p:spPr bwMode="auto">
          <a:xfrm flipV="1">
            <a:off x="2635250" y="3019425"/>
            <a:ext cx="1568450" cy="79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5907" name="Line 35"/>
          <p:cNvSpPr>
            <a:spLocks noChangeShapeType="1"/>
          </p:cNvSpPr>
          <p:nvPr/>
        </p:nvSpPr>
        <p:spPr bwMode="auto">
          <a:xfrm flipV="1">
            <a:off x="3086100" y="4152900"/>
            <a:ext cx="685800" cy="158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5908" name="Line 36"/>
          <p:cNvSpPr>
            <a:spLocks noChangeShapeType="1"/>
          </p:cNvSpPr>
          <p:nvPr/>
        </p:nvSpPr>
        <p:spPr bwMode="auto">
          <a:xfrm flipH="1">
            <a:off x="5251450" y="2432050"/>
            <a:ext cx="9017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5909" name="Line 37"/>
          <p:cNvSpPr>
            <a:spLocks noChangeShapeType="1"/>
          </p:cNvSpPr>
          <p:nvPr/>
        </p:nvSpPr>
        <p:spPr bwMode="auto">
          <a:xfrm flipH="1" flipV="1">
            <a:off x="4533900" y="2565400"/>
            <a:ext cx="444500" cy="4445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5910" name="Line 38"/>
          <p:cNvSpPr>
            <a:spLocks noChangeShapeType="1"/>
          </p:cNvSpPr>
          <p:nvPr/>
        </p:nvSpPr>
        <p:spPr bwMode="auto">
          <a:xfrm>
            <a:off x="4965700" y="3009900"/>
            <a:ext cx="120015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/>
              <a:t>Elektr. zabezpečenie budov</a:t>
            </a:r>
          </a:p>
        </p:txBody>
      </p:sp>
      <p:sp>
        <p:nvSpPr>
          <p:cNvPr id="69635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sk-SK" sz="2400">
                <a:solidFill>
                  <a:srgbClr val="0094D3"/>
                </a:solidFill>
              </a:rPr>
              <a:t>JA-81E z vnútra</a:t>
            </a:r>
          </a:p>
        </p:txBody>
      </p:sp>
      <p:sp>
        <p:nvSpPr>
          <p:cNvPr id="69636" name="Rectangle 7"/>
          <p:cNvSpPr>
            <a:spLocks noChangeArrowheads="1"/>
          </p:cNvSpPr>
          <p:nvPr/>
        </p:nvSpPr>
        <p:spPr bwMode="auto">
          <a:xfrm>
            <a:off x="177800" y="5930900"/>
            <a:ext cx="2225675" cy="385763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800"/>
              <a:t>Pripojenie zbernice</a:t>
            </a:r>
          </a:p>
        </p:txBody>
      </p:sp>
      <p:pic>
        <p:nvPicPr>
          <p:cNvPr id="69637" name="Picture 29" descr="JA-81E---pohled-na-elektroniku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8738" y="2051050"/>
            <a:ext cx="3925887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7" name="Line 37"/>
          <p:cNvSpPr>
            <a:spLocks noChangeShapeType="1"/>
          </p:cNvSpPr>
          <p:nvPr/>
        </p:nvSpPr>
        <p:spPr bwMode="auto">
          <a:xfrm flipH="1">
            <a:off x="5895975" y="5324475"/>
            <a:ext cx="542925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7958" name="Line 38"/>
          <p:cNvSpPr>
            <a:spLocks noChangeShapeType="1"/>
          </p:cNvSpPr>
          <p:nvPr/>
        </p:nvSpPr>
        <p:spPr bwMode="auto">
          <a:xfrm flipH="1">
            <a:off x="5886450" y="5784850"/>
            <a:ext cx="542925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7960" name="Line 40"/>
          <p:cNvSpPr>
            <a:spLocks noChangeShapeType="1"/>
          </p:cNvSpPr>
          <p:nvPr/>
        </p:nvSpPr>
        <p:spPr bwMode="auto">
          <a:xfrm flipH="1">
            <a:off x="2362200" y="6102350"/>
            <a:ext cx="4060825" cy="3175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641" name="Rectangle 41"/>
          <p:cNvSpPr>
            <a:spLocks noChangeArrowheads="1"/>
          </p:cNvSpPr>
          <p:nvPr/>
        </p:nvSpPr>
        <p:spPr bwMode="auto">
          <a:xfrm>
            <a:off x="6888163" y="4959350"/>
            <a:ext cx="1866900" cy="385763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800"/>
              <a:t>Dverný vstup IN</a:t>
            </a:r>
          </a:p>
        </p:txBody>
      </p:sp>
      <p:sp>
        <p:nvSpPr>
          <p:cNvPr id="337962" name="Line 42"/>
          <p:cNvSpPr>
            <a:spLocks noChangeShapeType="1"/>
          </p:cNvSpPr>
          <p:nvPr/>
        </p:nvSpPr>
        <p:spPr bwMode="auto">
          <a:xfrm flipH="1" flipV="1">
            <a:off x="5937250" y="5105400"/>
            <a:ext cx="1006475" cy="1428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643" name="Rectangle 43"/>
          <p:cNvSpPr>
            <a:spLocks noChangeArrowheads="1"/>
          </p:cNvSpPr>
          <p:nvPr/>
        </p:nvSpPr>
        <p:spPr bwMode="auto">
          <a:xfrm>
            <a:off x="214313" y="4841875"/>
            <a:ext cx="2070100" cy="385763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800"/>
              <a:t>Sabotážny senzor</a:t>
            </a:r>
          </a:p>
        </p:txBody>
      </p:sp>
      <p:sp>
        <p:nvSpPr>
          <p:cNvPr id="337964" name="Line 44"/>
          <p:cNvSpPr>
            <a:spLocks noChangeShapeType="1"/>
          </p:cNvSpPr>
          <p:nvPr/>
        </p:nvSpPr>
        <p:spPr bwMode="auto">
          <a:xfrm>
            <a:off x="2187575" y="5043488"/>
            <a:ext cx="94615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7965" name="Line 45"/>
          <p:cNvSpPr>
            <a:spLocks noChangeShapeType="1"/>
          </p:cNvSpPr>
          <p:nvPr/>
        </p:nvSpPr>
        <p:spPr bwMode="auto">
          <a:xfrm flipV="1">
            <a:off x="6426200" y="5308600"/>
            <a:ext cx="0" cy="812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7966" name="Line 46"/>
          <p:cNvSpPr>
            <a:spLocks noChangeShapeType="1"/>
          </p:cNvSpPr>
          <p:nvPr/>
        </p:nvSpPr>
        <p:spPr bwMode="auto">
          <a:xfrm flipV="1">
            <a:off x="3111500" y="5575300"/>
            <a:ext cx="0" cy="53975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 b="1">
                <a:effectLst/>
              </a:rPr>
              <a:t>Elektr. zabezpečenie budov</a:t>
            </a:r>
          </a:p>
        </p:txBody>
      </p:sp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sk-SK" sz="2400" b="1">
                <a:solidFill>
                  <a:srgbClr val="0094D3"/>
                </a:solidFill>
                <a:effectLst/>
              </a:rPr>
              <a:t>Ovládanie s kľúčenkou</a:t>
            </a:r>
          </a:p>
        </p:txBody>
      </p:sp>
      <p:pic>
        <p:nvPicPr>
          <p:cNvPr id="19460" name="Picture 9" descr="RC-80 2tlacitkova copy"/>
          <p:cNvPicPr>
            <a:picLocks noChangeAspect="1" noChangeArrowheads="1"/>
          </p:cNvPicPr>
          <p:nvPr/>
        </p:nvPicPr>
        <p:blipFill>
          <a:blip r:embed="rId2" cstate="print">
            <a:lum bright="-18000" contrast="6000"/>
          </a:blip>
          <a:srcRect/>
          <a:stretch>
            <a:fillRect/>
          </a:stretch>
        </p:blipFill>
        <p:spPr bwMode="auto">
          <a:xfrm>
            <a:off x="3940175" y="2514600"/>
            <a:ext cx="1263650" cy="396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Rectangle 16"/>
          <p:cNvSpPr>
            <a:spLocks noChangeArrowheads="1"/>
          </p:cNvSpPr>
          <p:nvPr/>
        </p:nvSpPr>
        <p:spPr bwMode="auto">
          <a:xfrm>
            <a:off x="1349375" y="2928938"/>
            <a:ext cx="1522413" cy="355600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cs-CZ" sz="1600" b="1">
                <a:effectLst/>
              </a:rPr>
              <a:t>Zapni ochranu</a:t>
            </a:r>
          </a:p>
        </p:txBody>
      </p:sp>
      <p:sp>
        <p:nvSpPr>
          <p:cNvPr id="19462" name="Rectangle 17"/>
          <p:cNvSpPr>
            <a:spLocks noChangeArrowheads="1"/>
          </p:cNvSpPr>
          <p:nvPr/>
        </p:nvSpPr>
        <p:spPr bwMode="auto">
          <a:xfrm>
            <a:off x="1362075" y="3365500"/>
            <a:ext cx="1524000" cy="355600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cs-CZ" sz="1600" b="1">
                <a:effectLst/>
              </a:rPr>
              <a:t>Vypni ochranu</a:t>
            </a:r>
          </a:p>
        </p:txBody>
      </p:sp>
      <p:sp>
        <p:nvSpPr>
          <p:cNvPr id="322579" name="Line 19"/>
          <p:cNvSpPr>
            <a:spLocks noChangeShapeType="1"/>
          </p:cNvSpPr>
          <p:nvPr/>
        </p:nvSpPr>
        <p:spPr bwMode="auto">
          <a:xfrm flipV="1">
            <a:off x="2819400" y="3128963"/>
            <a:ext cx="1390650" cy="9525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/>
          </a:p>
        </p:txBody>
      </p:sp>
      <p:sp>
        <p:nvSpPr>
          <p:cNvPr id="322580" name="Line 20"/>
          <p:cNvSpPr>
            <a:spLocks noChangeShapeType="1"/>
          </p:cNvSpPr>
          <p:nvPr/>
        </p:nvSpPr>
        <p:spPr bwMode="auto">
          <a:xfrm flipH="1">
            <a:off x="4584700" y="3140075"/>
            <a:ext cx="9017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/>
          </a:p>
        </p:txBody>
      </p:sp>
      <p:sp>
        <p:nvSpPr>
          <p:cNvPr id="322581" name="Line 21"/>
          <p:cNvSpPr>
            <a:spLocks noChangeShapeType="1"/>
          </p:cNvSpPr>
          <p:nvPr/>
        </p:nvSpPr>
        <p:spPr bwMode="auto">
          <a:xfrm flipH="1">
            <a:off x="4584700" y="3543300"/>
            <a:ext cx="9017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/>
          </a:p>
        </p:txBody>
      </p:sp>
      <p:sp>
        <p:nvSpPr>
          <p:cNvPr id="322582" name="Line 22"/>
          <p:cNvSpPr>
            <a:spLocks noChangeShapeType="1"/>
          </p:cNvSpPr>
          <p:nvPr/>
        </p:nvSpPr>
        <p:spPr bwMode="auto">
          <a:xfrm flipV="1">
            <a:off x="5476875" y="3121025"/>
            <a:ext cx="0" cy="441325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/>
          </a:p>
        </p:txBody>
      </p:sp>
      <p:sp>
        <p:nvSpPr>
          <p:cNvPr id="322583" name="Line 23"/>
          <p:cNvSpPr>
            <a:spLocks noChangeShapeType="1"/>
          </p:cNvSpPr>
          <p:nvPr/>
        </p:nvSpPr>
        <p:spPr bwMode="auto">
          <a:xfrm>
            <a:off x="5495925" y="3330575"/>
            <a:ext cx="371475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/>
          </a:p>
        </p:txBody>
      </p:sp>
      <p:sp>
        <p:nvSpPr>
          <p:cNvPr id="19468" name="Rectangle 24"/>
          <p:cNvSpPr>
            <a:spLocks noChangeArrowheads="1"/>
          </p:cNvSpPr>
          <p:nvPr/>
        </p:nvSpPr>
        <p:spPr bwMode="auto">
          <a:xfrm>
            <a:off x="5800725" y="3019425"/>
            <a:ext cx="1398588" cy="600075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600" b="1">
                <a:effectLst/>
              </a:rPr>
              <a:t>Obidve naraz</a:t>
            </a:r>
          </a:p>
          <a:p>
            <a:r>
              <a:rPr lang="sk-SK" sz="1600" b="1">
                <a:effectLst/>
              </a:rPr>
              <a:t>Tieseň</a:t>
            </a:r>
          </a:p>
        </p:txBody>
      </p:sp>
      <p:sp>
        <p:nvSpPr>
          <p:cNvPr id="322587" name="Line 27"/>
          <p:cNvSpPr>
            <a:spLocks noChangeShapeType="1"/>
          </p:cNvSpPr>
          <p:nvPr/>
        </p:nvSpPr>
        <p:spPr bwMode="auto">
          <a:xfrm flipV="1">
            <a:off x="2809875" y="3527425"/>
            <a:ext cx="1390650" cy="9525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 b="1">
                <a:effectLst/>
              </a:rPr>
              <a:t>Elektr. zabezpečenie budov</a:t>
            </a:r>
          </a:p>
        </p:txBody>
      </p:sp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sk-SK" sz="2400" b="1">
                <a:solidFill>
                  <a:srgbClr val="0094D3"/>
                </a:solidFill>
                <a:effectLst/>
              </a:rPr>
              <a:t>Správa užívateľov</a:t>
            </a:r>
          </a:p>
        </p:txBody>
      </p:sp>
      <p:sp>
        <p:nvSpPr>
          <p:cNvPr id="20484" name="Rectangle 3"/>
          <p:cNvSpPr>
            <a:spLocks noChangeArrowheads="1"/>
          </p:cNvSpPr>
          <p:nvPr/>
        </p:nvSpPr>
        <p:spPr bwMode="auto">
          <a:xfrm>
            <a:off x="539750" y="2189163"/>
            <a:ext cx="6111875" cy="377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1">
                <a:solidFill>
                  <a:srgbClr val="E20032"/>
                </a:solidFill>
                <a:effectLst/>
              </a:rPr>
              <a:t>Odovzdanie „vlády“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 b="1">
                <a:solidFill>
                  <a:schemeClr val="tx1"/>
                </a:solidFill>
                <a:effectLst/>
                <a:latin typeface="Symbol" pitchFamily="18" charset="2"/>
              </a:rPr>
              <a:t>*</a:t>
            </a:r>
            <a:r>
              <a:rPr lang="sk-SK" sz="1600" b="1">
                <a:solidFill>
                  <a:schemeClr val="tx1"/>
                </a:solidFill>
                <a:effectLst/>
              </a:rPr>
              <a:t> 5 1234 „master karta“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1">
                <a:solidFill>
                  <a:srgbClr val="E20032"/>
                </a:solidFill>
                <a:effectLst/>
              </a:rPr>
              <a:t>Pridanie kódu (karty)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 b="1">
                <a:solidFill>
                  <a:schemeClr val="tx1"/>
                </a:solidFill>
                <a:effectLst/>
                <a:latin typeface="Symbol" pitchFamily="18" charset="2"/>
              </a:rPr>
              <a:t>*</a:t>
            </a:r>
            <a:r>
              <a:rPr lang="sk-SK" sz="1600" b="1">
                <a:solidFill>
                  <a:schemeClr val="tx1"/>
                </a:solidFill>
                <a:effectLst/>
              </a:rPr>
              <a:t> 6 „master karta“ nn „kód“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>
                <a:solidFill>
                  <a:schemeClr val="tx1"/>
                </a:solidFill>
                <a:effectLst/>
              </a:rPr>
              <a:t>nn = 01 až 50 (pozícia užívateľa)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>
                <a:solidFill>
                  <a:schemeClr val="tx1"/>
                </a:solidFill>
                <a:effectLst/>
              </a:rPr>
              <a:t>Na pozícii môže byť karta aj kód 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</a:pPr>
            <a:r>
              <a:rPr lang="sk-SK" sz="1600">
                <a:solidFill>
                  <a:schemeClr val="tx1"/>
                </a:solidFill>
                <a:effectLst/>
              </a:rPr>
              <a:t>	(oboje sa zadá zopakovaním postupu)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Char char="•"/>
            </a:pPr>
            <a:r>
              <a:rPr lang="sk-SK" sz="1800" b="1">
                <a:solidFill>
                  <a:srgbClr val="E20032"/>
                </a:solidFill>
                <a:effectLst/>
              </a:rPr>
              <a:t>Vymazanie kódu a karty</a:t>
            </a:r>
            <a:endParaRPr lang="sk-SK" sz="1800">
              <a:solidFill>
                <a:schemeClr val="tx1"/>
              </a:solidFill>
              <a:effectLst/>
            </a:endParaRP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 b="1">
                <a:solidFill>
                  <a:schemeClr val="tx1"/>
                </a:solidFill>
                <a:effectLst/>
                <a:latin typeface="Symbol" pitchFamily="18" charset="2"/>
              </a:rPr>
              <a:t>*</a:t>
            </a:r>
            <a:r>
              <a:rPr lang="sk-SK" sz="1600" b="1">
                <a:solidFill>
                  <a:schemeClr val="tx1"/>
                </a:solidFill>
                <a:effectLst/>
              </a:rPr>
              <a:t> 6 „master karta“ nn 0000</a:t>
            </a:r>
            <a:endParaRPr lang="sk-SK" sz="1600">
              <a:solidFill>
                <a:schemeClr val="tx1"/>
              </a:solidFill>
              <a:effectLst/>
            </a:endParaRPr>
          </a:p>
        </p:txBody>
      </p:sp>
      <p:pic>
        <p:nvPicPr>
          <p:cNvPr id="20485" name="Picture 23" descr="JA-80 card z Jablotronu copy"/>
          <p:cNvPicPr>
            <a:picLocks noChangeAspect="1" noChangeArrowheads="1"/>
          </p:cNvPicPr>
          <p:nvPr/>
        </p:nvPicPr>
        <p:blipFill>
          <a:blip r:embed="rId3" cstate="print">
            <a:lum bright="-18000" contrast="12000"/>
          </a:blip>
          <a:srcRect/>
          <a:stretch>
            <a:fillRect/>
          </a:stretch>
        </p:blipFill>
        <p:spPr bwMode="auto">
          <a:xfrm>
            <a:off x="5599113" y="5064125"/>
            <a:ext cx="2133600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24" descr="oasis_systemcard"/>
          <p:cNvPicPr>
            <a:picLocks noChangeAspect="1" noChangeArrowheads="1"/>
          </p:cNvPicPr>
          <p:nvPr/>
        </p:nvPicPr>
        <p:blipFill>
          <a:blip r:embed="rId4" cstate="print">
            <a:lum bright="-6000"/>
          </a:blip>
          <a:srcRect/>
          <a:stretch>
            <a:fillRect/>
          </a:stretch>
        </p:blipFill>
        <p:spPr bwMode="auto">
          <a:xfrm>
            <a:off x="5600700" y="2019300"/>
            <a:ext cx="2133600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3613" name="Line 29"/>
          <p:cNvSpPr>
            <a:spLocks noChangeShapeType="1"/>
          </p:cNvSpPr>
          <p:nvPr/>
        </p:nvSpPr>
        <p:spPr bwMode="auto">
          <a:xfrm flipH="1">
            <a:off x="3733800" y="2667000"/>
            <a:ext cx="1854200" cy="2032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 type="none" w="sm" len="sm"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323614" name="Line 30"/>
          <p:cNvSpPr>
            <a:spLocks noChangeShapeType="1"/>
          </p:cNvSpPr>
          <p:nvPr/>
        </p:nvSpPr>
        <p:spPr bwMode="auto">
          <a:xfrm flipH="1" flipV="1">
            <a:off x="4394200" y="3721100"/>
            <a:ext cx="1333500" cy="98425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 type="none" w="sm" len="sm"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323615" name="Line 31"/>
          <p:cNvSpPr>
            <a:spLocks noChangeShapeType="1"/>
          </p:cNvSpPr>
          <p:nvPr/>
        </p:nvSpPr>
        <p:spPr bwMode="auto">
          <a:xfrm flipH="1" flipV="1">
            <a:off x="4356100" y="3873500"/>
            <a:ext cx="1282700" cy="13589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 type="none" w="sm" len="sm"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20490" name="Rectangle 32"/>
          <p:cNvSpPr>
            <a:spLocks noChangeArrowheads="1"/>
          </p:cNvSpPr>
          <p:nvPr/>
        </p:nvSpPr>
        <p:spPr bwMode="auto">
          <a:xfrm>
            <a:off x="5648325" y="3698875"/>
            <a:ext cx="2085975" cy="1060450"/>
          </a:xfrm>
          <a:prstGeom prst="rect">
            <a:avLst/>
          </a:prstGeom>
          <a:solidFill>
            <a:srgbClr val="FF9900"/>
          </a:solidFill>
          <a:ln w="38100" algn="ctr">
            <a:solidFill>
              <a:srgbClr val="FF9900"/>
            </a:solidFill>
            <a:miter lim="800000"/>
            <a:headEnd/>
            <a:tailEnd/>
          </a:ln>
        </p:spPr>
        <p:txBody>
          <a:bodyPr lIns="54000" tIns="54000" rIns="54000" bIns="54000" anchor="ctr">
            <a:spAutoFit/>
          </a:bodyPr>
          <a:lstStyle/>
          <a:p>
            <a:pPr algn="l"/>
            <a:r>
              <a:rPr lang="sk-SK">
                <a:effectLst/>
              </a:rPr>
              <a:t>Miňo  6319</a:t>
            </a:r>
          </a:p>
          <a:p>
            <a:pPr algn="l"/>
            <a:r>
              <a:rPr lang="sk-SK">
                <a:effectLst/>
              </a:rPr>
              <a:t>Pišta  1507</a:t>
            </a:r>
          </a:p>
          <a:p>
            <a:pPr algn="l"/>
            <a:r>
              <a:rPr lang="sk-SK">
                <a:effectLst/>
              </a:rPr>
              <a:t>Maťa  3891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/>
              <a:t>Elektr. zabezpečenie budov</a:t>
            </a:r>
          </a:p>
        </p:txBody>
      </p:sp>
      <p:sp>
        <p:nvSpPr>
          <p:cNvPr id="76803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sk-SK" sz="2400">
                <a:solidFill>
                  <a:srgbClr val="0094D3"/>
                </a:solidFill>
              </a:rPr>
              <a:t>OS-360A, OS-365A vonkajšie sirény</a:t>
            </a:r>
          </a:p>
        </p:txBody>
      </p:sp>
      <p:sp>
        <p:nvSpPr>
          <p:cNvPr id="76804" name="Rectangle 3"/>
          <p:cNvSpPr>
            <a:spLocks noChangeArrowheads="1"/>
          </p:cNvSpPr>
          <p:nvPr/>
        </p:nvSpPr>
        <p:spPr bwMode="auto">
          <a:xfrm>
            <a:off x="539750" y="2189163"/>
            <a:ext cx="824547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spcBef>
                <a:spcPct val="20000"/>
              </a:spcBef>
              <a:buFont typeface="Wingdings" pitchFamily="2" charset="2"/>
              <a:buNone/>
            </a:pPr>
            <a:endParaRPr lang="sk-SK" sz="1800" b="0">
              <a:solidFill>
                <a:schemeClr val="tx1"/>
              </a:solidFill>
            </a:endParaRPr>
          </a:p>
        </p:txBody>
      </p:sp>
      <p:sp>
        <p:nvSpPr>
          <p:cNvPr id="76805" name="Rectangle 3"/>
          <p:cNvSpPr>
            <a:spLocks noChangeArrowheads="1"/>
          </p:cNvSpPr>
          <p:nvPr/>
        </p:nvSpPr>
        <p:spPr bwMode="auto">
          <a:xfrm>
            <a:off x="539750" y="2189163"/>
            <a:ext cx="8245475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endParaRPr lang="sk-SK" sz="1800" b="0">
              <a:solidFill>
                <a:schemeClr val="tx1"/>
              </a:solidFill>
            </a:endParaRPr>
          </a:p>
        </p:txBody>
      </p:sp>
      <p:sp>
        <p:nvSpPr>
          <p:cNvPr id="76806" name="Rectangle 3"/>
          <p:cNvSpPr>
            <a:spLocks noChangeArrowheads="1"/>
          </p:cNvSpPr>
          <p:nvPr/>
        </p:nvSpPr>
        <p:spPr bwMode="auto">
          <a:xfrm>
            <a:off x="719138" y="2368550"/>
            <a:ext cx="824547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spcBef>
                <a:spcPct val="20000"/>
              </a:spcBef>
              <a:buFont typeface="Wingdings" pitchFamily="2" charset="2"/>
              <a:buNone/>
            </a:pPr>
            <a:endParaRPr lang="sk-SK" sz="1800" b="0">
              <a:solidFill>
                <a:schemeClr val="tx1"/>
              </a:solidFill>
            </a:endParaRPr>
          </a:p>
        </p:txBody>
      </p:sp>
      <p:sp>
        <p:nvSpPr>
          <p:cNvPr id="76807" name="Rectangle 3"/>
          <p:cNvSpPr>
            <a:spLocks noChangeArrowheads="1"/>
          </p:cNvSpPr>
          <p:nvPr/>
        </p:nvSpPr>
        <p:spPr bwMode="auto">
          <a:xfrm>
            <a:off x="539750" y="2187575"/>
            <a:ext cx="8245475" cy="410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Zálohovaná siréna s blikačom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OS-360A piezo (113dB/1m) 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OS-365A elektrodynamická (110dB/1m)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Predsunutý detektor sabotáže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OS-360A pre objekt, kde sa zvuk 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</a:pPr>
            <a:r>
              <a:rPr lang="sk-SK" sz="1800" b="0">
                <a:solidFill>
                  <a:schemeClr val="tx1"/>
                </a:solidFill>
              </a:rPr>
              <a:t>	môže odrážať od okolitých objektov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OS-365A pre osamotený objekt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</a:pPr>
            <a:endParaRPr lang="cs-CZ" sz="1800" b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</a:pPr>
            <a:endParaRPr lang="cs-CZ" sz="1800" b="0">
              <a:solidFill>
                <a:schemeClr val="tx1"/>
              </a:solidFill>
            </a:endParaRPr>
          </a:p>
        </p:txBody>
      </p:sp>
      <p:pic>
        <p:nvPicPr>
          <p:cNvPr id="76808" name="Picture 11" descr="JA-80A bok"/>
          <p:cNvPicPr>
            <a:picLocks noChangeAspect="1" noChangeArrowheads="1"/>
          </p:cNvPicPr>
          <p:nvPr/>
        </p:nvPicPr>
        <p:blipFill>
          <a:blip r:embed="rId3" cstate="print">
            <a:lum bright="-6000" contrast="6000"/>
          </a:blip>
          <a:srcRect/>
          <a:stretch>
            <a:fillRect/>
          </a:stretch>
        </p:blipFill>
        <p:spPr bwMode="auto">
          <a:xfrm>
            <a:off x="6037263" y="2097088"/>
            <a:ext cx="2889250" cy="40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5" descr="OS-365A_inside_2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4500" y="2038350"/>
            <a:ext cx="314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/>
              <a:t>Elektr. zabezpečenie budov</a:t>
            </a:r>
          </a:p>
        </p:txBody>
      </p:sp>
      <p:sp>
        <p:nvSpPr>
          <p:cNvPr id="77828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cs-CZ" sz="2400">
                <a:solidFill>
                  <a:srgbClr val="0094D3"/>
                </a:solidFill>
              </a:rPr>
              <a:t>OS-360A </a:t>
            </a:r>
            <a:r>
              <a:rPr lang="sk-SK" sz="2400">
                <a:solidFill>
                  <a:srgbClr val="0094D3"/>
                </a:solidFill>
              </a:rPr>
              <a:t>z vnútra</a:t>
            </a:r>
          </a:p>
        </p:txBody>
      </p:sp>
      <p:sp>
        <p:nvSpPr>
          <p:cNvPr id="77829" name="Rectangle 3"/>
          <p:cNvSpPr>
            <a:spLocks noChangeArrowheads="1"/>
          </p:cNvSpPr>
          <p:nvPr/>
        </p:nvSpPr>
        <p:spPr bwMode="auto">
          <a:xfrm>
            <a:off x="539750" y="2189163"/>
            <a:ext cx="824547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spcBef>
                <a:spcPct val="20000"/>
              </a:spcBef>
              <a:buFont typeface="Wingdings" pitchFamily="2" charset="2"/>
              <a:buNone/>
            </a:pPr>
            <a:endParaRPr lang="sk-SK" sz="1800" b="0">
              <a:solidFill>
                <a:schemeClr val="tx1"/>
              </a:solidFill>
            </a:endParaRPr>
          </a:p>
        </p:txBody>
      </p:sp>
      <p:sp>
        <p:nvSpPr>
          <p:cNvPr id="77830" name="Rectangle 3"/>
          <p:cNvSpPr>
            <a:spLocks noChangeArrowheads="1"/>
          </p:cNvSpPr>
          <p:nvPr/>
        </p:nvSpPr>
        <p:spPr bwMode="auto">
          <a:xfrm>
            <a:off x="539750" y="2189163"/>
            <a:ext cx="8245475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endParaRPr lang="sk-SK" sz="1800" b="0">
              <a:solidFill>
                <a:schemeClr val="tx1"/>
              </a:solidFill>
            </a:endParaRPr>
          </a:p>
        </p:txBody>
      </p:sp>
      <p:sp>
        <p:nvSpPr>
          <p:cNvPr id="77831" name="Rectangle 3"/>
          <p:cNvSpPr>
            <a:spLocks noChangeArrowheads="1"/>
          </p:cNvSpPr>
          <p:nvPr/>
        </p:nvSpPr>
        <p:spPr bwMode="auto">
          <a:xfrm>
            <a:off x="719138" y="2368550"/>
            <a:ext cx="824547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spcBef>
                <a:spcPct val="20000"/>
              </a:spcBef>
              <a:buFont typeface="Wingdings" pitchFamily="2" charset="2"/>
              <a:buNone/>
            </a:pPr>
            <a:endParaRPr lang="sk-SK" sz="1800" b="0">
              <a:solidFill>
                <a:schemeClr val="tx1"/>
              </a:solidFill>
            </a:endParaRPr>
          </a:p>
        </p:txBody>
      </p:sp>
      <p:sp>
        <p:nvSpPr>
          <p:cNvPr id="77832" name="Rectangle 10"/>
          <p:cNvSpPr>
            <a:spLocks noChangeArrowheads="1"/>
          </p:cNvSpPr>
          <p:nvPr/>
        </p:nvSpPr>
        <p:spPr bwMode="auto">
          <a:xfrm>
            <a:off x="735013" y="2513013"/>
            <a:ext cx="2057400" cy="385762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800"/>
              <a:t>Náhradné skrutky</a:t>
            </a:r>
          </a:p>
        </p:txBody>
      </p:sp>
      <p:sp>
        <p:nvSpPr>
          <p:cNvPr id="347147" name="Line 11"/>
          <p:cNvSpPr>
            <a:spLocks noChangeShapeType="1"/>
          </p:cNvSpPr>
          <p:nvPr/>
        </p:nvSpPr>
        <p:spPr bwMode="auto">
          <a:xfrm>
            <a:off x="2781300" y="2705100"/>
            <a:ext cx="950913" cy="79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834" name="Rectangle 12"/>
          <p:cNvSpPr>
            <a:spLocks noChangeArrowheads="1"/>
          </p:cNvSpPr>
          <p:nvPr/>
        </p:nvSpPr>
        <p:spPr bwMode="auto">
          <a:xfrm>
            <a:off x="882650" y="5159375"/>
            <a:ext cx="1482725" cy="385763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800"/>
              <a:t>Svorkovnica</a:t>
            </a:r>
          </a:p>
        </p:txBody>
      </p:sp>
      <p:sp>
        <p:nvSpPr>
          <p:cNvPr id="77835" name="Rectangle 14"/>
          <p:cNvSpPr>
            <a:spLocks noChangeArrowheads="1"/>
          </p:cNvSpPr>
          <p:nvPr/>
        </p:nvSpPr>
        <p:spPr bwMode="auto">
          <a:xfrm>
            <a:off x="6662738" y="2474913"/>
            <a:ext cx="1803400" cy="385762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800"/>
              <a:t>Zavesenie veka</a:t>
            </a:r>
          </a:p>
        </p:txBody>
      </p:sp>
      <p:sp>
        <p:nvSpPr>
          <p:cNvPr id="347151" name="Line 15"/>
          <p:cNvSpPr>
            <a:spLocks noChangeShapeType="1"/>
          </p:cNvSpPr>
          <p:nvPr/>
        </p:nvSpPr>
        <p:spPr bwMode="auto">
          <a:xfrm flipH="1">
            <a:off x="5734050" y="2671763"/>
            <a:ext cx="1042988" cy="4762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837" name="Rectangle 16"/>
          <p:cNvSpPr>
            <a:spLocks noChangeArrowheads="1"/>
          </p:cNvSpPr>
          <p:nvPr/>
        </p:nvSpPr>
        <p:spPr bwMode="auto">
          <a:xfrm>
            <a:off x="6778625" y="3484563"/>
            <a:ext cx="806450" cy="382587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cs-CZ" sz="1800"/>
              <a:t>Siréna</a:t>
            </a:r>
          </a:p>
        </p:txBody>
      </p:sp>
      <p:sp>
        <p:nvSpPr>
          <p:cNvPr id="347153" name="Line 17"/>
          <p:cNvSpPr>
            <a:spLocks noChangeShapeType="1"/>
          </p:cNvSpPr>
          <p:nvPr/>
        </p:nvSpPr>
        <p:spPr bwMode="auto">
          <a:xfrm flipH="1" flipV="1">
            <a:off x="5276850" y="3684588"/>
            <a:ext cx="1514475" cy="793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839" name="Rectangle 18"/>
          <p:cNvSpPr>
            <a:spLocks noChangeArrowheads="1"/>
          </p:cNvSpPr>
          <p:nvPr/>
        </p:nvSpPr>
        <p:spPr bwMode="auto">
          <a:xfrm>
            <a:off x="6780213" y="4757738"/>
            <a:ext cx="1377950" cy="382587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cs-CZ" sz="1800"/>
              <a:t>Akumulátor</a:t>
            </a:r>
          </a:p>
        </p:txBody>
      </p:sp>
      <p:sp>
        <p:nvSpPr>
          <p:cNvPr id="347155" name="Line 19"/>
          <p:cNvSpPr>
            <a:spLocks noChangeShapeType="1"/>
          </p:cNvSpPr>
          <p:nvPr/>
        </p:nvSpPr>
        <p:spPr bwMode="auto">
          <a:xfrm flipH="1">
            <a:off x="4581525" y="4948238"/>
            <a:ext cx="2197100" cy="4762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841" name="Rectangle 20"/>
          <p:cNvSpPr>
            <a:spLocks noChangeArrowheads="1"/>
          </p:cNvSpPr>
          <p:nvPr/>
        </p:nvSpPr>
        <p:spPr bwMode="auto">
          <a:xfrm>
            <a:off x="6784975" y="5811838"/>
            <a:ext cx="1276350" cy="382587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cs-CZ" sz="1800"/>
              <a:t>LED blikač</a:t>
            </a:r>
          </a:p>
        </p:txBody>
      </p:sp>
      <p:sp>
        <p:nvSpPr>
          <p:cNvPr id="347157" name="Line 21"/>
          <p:cNvSpPr>
            <a:spLocks noChangeShapeType="1"/>
          </p:cNvSpPr>
          <p:nvPr/>
        </p:nvSpPr>
        <p:spPr bwMode="auto">
          <a:xfrm flipH="1" flipV="1">
            <a:off x="4695825" y="6010275"/>
            <a:ext cx="2098675" cy="635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843" name="Rectangle 22"/>
          <p:cNvSpPr>
            <a:spLocks noChangeArrowheads="1"/>
          </p:cNvSpPr>
          <p:nvPr/>
        </p:nvSpPr>
        <p:spPr bwMode="auto">
          <a:xfrm>
            <a:off x="788988" y="5773738"/>
            <a:ext cx="1711325" cy="663575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800"/>
              <a:t>Nastavovacie </a:t>
            </a:r>
          </a:p>
          <a:p>
            <a:r>
              <a:rPr lang="sk-SK" sz="1800"/>
              <a:t>prepojky</a:t>
            </a:r>
          </a:p>
        </p:txBody>
      </p:sp>
      <p:sp>
        <p:nvSpPr>
          <p:cNvPr id="347160" name="Line 24"/>
          <p:cNvSpPr>
            <a:spLocks noChangeShapeType="1"/>
          </p:cNvSpPr>
          <p:nvPr/>
        </p:nvSpPr>
        <p:spPr bwMode="auto">
          <a:xfrm>
            <a:off x="2362200" y="6108700"/>
            <a:ext cx="1528763" cy="635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7162" name="Line 26"/>
          <p:cNvSpPr>
            <a:spLocks noChangeShapeType="1"/>
          </p:cNvSpPr>
          <p:nvPr/>
        </p:nvSpPr>
        <p:spPr bwMode="auto">
          <a:xfrm>
            <a:off x="3514725" y="5343525"/>
            <a:ext cx="419100" cy="4191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7163" name="Line 27"/>
          <p:cNvSpPr>
            <a:spLocks noChangeShapeType="1"/>
          </p:cNvSpPr>
          <p:nvPr/>
        </p:nvSpPr>
        <p:spPr bwMode="auto">
          <a:xfrm>
            <a:off x="2328863" y="5353050"/>
            <a:ext cx="1204912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/>
              <a:t>Elektr. zabezpečenie budov</a:t>
            </a:r>
          </a:p>
        </p:txBody>
      </p:sp>
      <p:sp>
        <p:nvSpPr>
          <p:cNvPr id="84995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sk-SK" sz="2400">
                <a:solidFill>
                  <a:srgbClr val="0094D3"/>
                </a:solidFill>
              </a:rPr>
              <a:t>JA-80X telefónny komunikátor</a:t>
            </a:r>
          </a:p>
        </p:txBody>
      </p:sp>
      <p:sp>
        <p:nvSpPr>
          <p:cNvPr id="84996" name="Rectangle 3"/>
          <p:cNvSpPr>
            <a:spLocks noChangeArrowheads="1"/>
          </p:cNvSpPr>
          <p:nvPr/>
        </p:nvSpPr>
        <p:spPr bwMode="auto">
          <a:xfrm>
            <a:off x="539750" y="2189163"/>
            <a:ext cx="824547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spcBef>
                <a:spcPct val="20000"/>
              </a:spcBef>
              <a:buFont typeface="Wingdings" pitchFamily="2" charset="2"/>
              <a:buNone/>
            </a:pPr>
            <a:endParaRPr lang="sk-SK" sz="1800" b="0">
              <a:solidFill>
                <a:schemeClr val="tx1"/>
              </a:solidFill>
            </a:endParaRPr>
          </a:p>
        </p:txBody>
      </p:sp>
      <p:sp>
        <p:nvSpPr>
          <p:cNvPr id="84997" name="Rectangle 3"/>
          <p:cNvSpPr>
            <a:spLocks noChangeArrowheads="1"/>
          </p:cNvSpPr>
          <p:nvPr/>
        </p:nvSpPr>
        <p:spPr bwMode="auto">
          <a:xfrm>
            <a:off x="539750" y="2189163"/>
            <a:ext cx="8245475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endParaRPr lang="sk-SK" sz="1800" b="0">
              <a:solidFill>
                <a:schemeClr val="tx1"/>
              </a:solidFill>
            </a:endParaRPr>
          </a:p>
        </p:txBody>
      </p:sp>
      <p:sp>
        <p:nvSpPr>
          <p:cNvPr id="84998" name="Rectangle 3"/>
          <p:cNvSpPr>
            <a:spLocks noChangeArrowheads="1"/>
          </p:cNvSpPr>
          <p:nvPr/>
        </p:nvSpPr>
        <p:spPr bwMode="auto">
          <a:xfrm>
            <a:off x="719138" y="2368550"/>
            <a:ext cx="824547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spcBef>
                <a:spcPct val="20000"/>
              </a:spcBef>
              <a:buFont typeface="Wingdings" pitchFamily="2" charset="2"/>
              <a:buNone/>
            </a:pPr>
            <a:endParaRPr lang="sk-SK" sz="1800" b="0">
              <a:solidFill>
                <a:schemeClr val="tx1"/>
              </a:solidFill>
            </a:endParaRPr>
          </a:p>
        </p:txBody>
      </p:sp>
      <p:sp>
        <p:nvSpPr>
          <p:cNvPr id="84999" name="Rectangle 3"/>
          <p:cNvSpPr>
            <a:spLocks noChangeArrowheads="1"/>
          </p:cNvSpPr>
          <p:nvPr/>
        </p:nvSpPr>
        <p:spPr bwMode="auto">
          <a:xfrm>
            <a:off x="539750" y="2187575"/>
            <a:ext cx="800735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Modul pre ústredne Oasis (JA-82K, JA-83K)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Pomocou telefónnej linky umožňuje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 b="0">
                <a:solidFill>
                  <a:schemeClr val="tx1"/>
                </a:solidFill>
              </a:rPr>
              <a:t>Reportovať poplachy hlasovou správou 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 b="0">
                <a:solidFill>
                  <a:schemeClr val="tx1"/>
                </a:solidFill>
              </a:rPr>
              <a:t>Diaľkový prístup do systému telefónom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 b="0">
                <a:solidFill>
                  <a:schemeClr val="tx1"/>
                </a:solidFill>
              </a:rPr>
              <a:t>Odovzdávať dáta na pult centralizovanej ochrany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endParaRPr lang="sk-SK" sz="1800" b="0">
              <a:solidFill>
                <a:schemeClr val="tx1"/>
              </a:solidFill>
            </a:endParaRPr>
          </a:p>
        </p:txBody>
      </p:sp>
      <p:pic>
        <p:nvPicPr>
          <p:cNvPr id="85000" name="Picture 9" descr="ja-80x-(2008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0163" y="4095750"/>
            <a:ext cx="3706812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/>
              <a:t>Elektr. zabezpečenie budov</a:t>
            </a:r>
          </a:p>
        </p:txBody>
      </p:sp>
      <p:sp>
        <p:nvSpPr>
          <p:cNvPr id="86019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sk-SK" sz="2400">
                <a:solidFill>
                  <a:srgbClr val="0094D3"/>
                </a:solidFill>
              </a:rPr>
              <a:t>JA-80X zapojenie</a:t>
            </a:r>
          </a:p>
        </p:txBody>
      </p:sp>
      <p:sp>
        <p:nvSpPr>
          <p:cNvPr id="86020" name="Rectangle 3"/>
          <p:cNvSpPr>
            <a:spLocks noChangeArrowheads="1"/>
          </p:cNvSpPr>
          <p:nvPr/>
        </p:nvSpPr>
        <p:spPr bwMode="auto">
          <a:xfrm>
            <a:off x="539750" y="2189163"/>
            <a:ext cx="824547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spcBef>
                <a:spcPct val="20000"/>
              </a:spcBef>
              <a:buFont typeface="Wingdings" pitchFamily="2" charset="2"/>
              <a:buNone/>
            </a:pPr>
            <a:endParaRPr lang="sk-SK" sz="1800" b="0">
              <a:solidFill>
                <a:schemeClr val="tx1"/>
              </a:solidFill>
            </a:endParaRPr>
          </a:p>
        </p:txBody>
      </p:sp>
      <p:sp>
        <p:nvSpPr>
          <p:cNvPr id="86021" name="Rectangle 3"/>
          <p:cNvSpPr>
            <a:spLocks noChangeArrowheads="1"/>
          </p:cNvSpPr>
          <p:nvPr/>
        </p:nvSpPr>
        <p:spPr bwMode="auto">
          <a:xfrm>
            <a:off x="539750" y="2189163"/>
            <a:ext cx="8245475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endParaRPr lang="sk-SK" sz="1800" b="0">
              <a:solidFill>
                <a:schemeClr val="tx1"/>
              </a:solidFill>
            </a:endParaRPr>
          </a:p>
        </p:txBody>
      </p:sp>
      <p:sp>
        <p:nvSpPr>
          <p:cNvPr id="86022" name="Rectangle 3"/>
          <p:cNvSpPr>
            <a:spLocks noChangeArrowheads="1"/>
          </p:cNvSpPr>
          <p:nvPr/>
        </p:nvSpPr>
        <p:spPr bwMode="auto">
          <a:xfrm>
            <a:off x="719138" y="2368550"/>
            <a:ext cx="824547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spcBef>
                <a:spcPct val="20000"/>
              </a:spcBef>
              <a:buFont typeface="Wingdings" pitchFamily="2" charset="2"/>
              <a:buNone/>
            </a:pPr>
            <a:endParaRPr lang="sk-SK" sz="1800" b="0">
              <a:solidFill>
                <a:schemeClr val="tx1"/>
              </a:solidFill>
            </a:endParaRPr>
          </a:p>
        </p:txBody>
      </p:sp>
      <p:sp>
        <p:nvSpPr>
          <p:cNvPr id="86023" name="Rectangle 3"/>
          <p:cNvSpPr>
            <a:spLocks noChangeArrowheads="1"/>
          </p:cNvSpPr>
          <p:nvPr/>
        </p:nvSpPr>
        <p:spPr bwMode="auto">
          <a:xfrm>
            <a:off x="539750" y="2187575"/>
            <a:ext cx="5178425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Pri aktivácii odpája telefón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Vždy ako prvé zariadenie pripojené k tel. linke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Obsahuje prepäťovú ochranu tel. linky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endParaRPr lang="cs-CZ" sz="1800" b="0">
              <a:solidFill>
                <a:schemeClr val="tx1"/>
              </a:solidFill>
            </a:endParaRPr>
          </a:p>
        </p:txBody>
      </p:sp>
      <p:pic>
        <p:nvPicPr>
          <p:cNvPr id="86024" name="Picture 8" descr="ja-80x-(2008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7450" y="3733800"/>
            <a:ext cx="4232275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5" name="Rectangle 9"/>
          <p:cNvSpPr>
            <a:spLocks noChangeArrowheads="1"/>
          </p:cNvSpPr>
          <p:nvPr/>
        </p:nvSpPr>
        <p:spPr bwMode="auto">
          <a:xfrm>
            <a:off x="381000" y="5768975"/>
            <a:ext cx="1852613" cy="663575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lIns="54000" tIns="54000" rIns="54000" bIns="54000" anchor="ctr">
            <a:spAutoFit/>
          </a:bodyPr>
          <a:lstStyle/>
          <a:p>
            <a:r>
              <a:rPr lang="sk-SK" sz="1800"/>
              <a:t>Telefónna linka</a:t>
            </a:r>
          </a:p>
          <a:p>
            <a:r>
              <a:rPr lang="sk-SK" sz="1800"/>
              <a:t>prívod</a:t>
            </a:r>
            <a:endParaRPr lang="sk-SK" sz="1400" b="0"/>
          </a:p>
        </p:txBody>
      </p:sp>
      <p:sp>
        <p:nvSpPr>
          <p:cNvPr id="355338" name="Line 10"/>
          <p:cNvSpPr>
            <a:spLocks noChangeShapeType="1"/>
          </p:cNvSpPr>
          <p:nvPr/>
        </p:nvSpPr>
        <p:spPr bwMode="auto">
          <a:xfrm>
            <a:off x="2232025" y="6096000"/>
            <a:ext cx="920750" cy="79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027" name="Rectangle 12"/>
          <p:cNvSpPr>
            <a:spLocks noChangeArrowheads="1"/>
          </p:cNvSpPr>
          <p:nvPr/>
        </p:nvSpPr>
        <p:spPr bwMode="auto">
          <a:xfrm>
            <a:off x="7129463" y="5792788"/>
            <a:ext cx="1430337" cy="663575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pPr algn="l"/>
            <a:r>
              <a:rPr lang="sk-SK" sz="1800"/>
              <a:t>Ostatné tel. </a:t>
            </a:r>
          </a:p>
          <a:p>
            <a:pPr algn="l"/>
            <a:r>
              <a:rPr lang="sk-SK" sz="1800"/>
              <a:t>prístroje</a:t>
            </a:r>
            <a:endParaRPr lang="sk-SK" sz="1400" b="0"/>
          </a:p>
        </p:txBody>
      </p:sp>
      <p:sp>
        <p:nvSpPr>
          <p:cNvPr id="355341" name="Line 13"/>
          <p:cNvSpPr>
            <a:spLocks noChangeShapeType="1"/>
          </p:cNvSpPr>
          <p:nvPr/>
        </p:nvSpPr>
        <p:spPr bwMode="auto">
          <a:xfrm flipH="1" flipV="1">
            <a:off x="3581400" y="6115050"/>
            <a:ext cx="3613150" cy="9525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029" name="Rectangle 14"/>
          <p:cNvSpPr>
            <a:spLocks noChangeArrowheads="1"/>
          </p:cNvSpPr>
          <p:nvPr/>
        </p:nvSpPr>
        <p:spPr bwMode="auto">
          <a:xfrm>
            <a:off x="7124700" y="4422775"/>
            <a:ext cx="1084263" cy="663575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pPr algn="l"/>
            <a:r>
              <a:rPr lang="sk-SK" sz="1800"/>
              <a:t>Zbernice</a:t>
            </a:r>
          </a:p>
          <a:p>
            <a:pPr algn="l"/>
            <a:r>
              <a:rPr lang="sk-SK" sz="1800"/>
              <a:t>ústredne</a:t>
            </a:r>
            <a:endParaRPr lang="sk-SK" sz="1400" b="0"/>
          </a:p>
        </p:txBody>
      </p:sp>
      <p:sp>
        <p:nvSpPr>
          <p:cNvPr id="355344" name="Line 16"/>
          <p:cNvSpPr>
            <a:spLocks noChangeShapeType="1"/>
          </p:cNvSpPr>
          <p:nvPr/>
        </p:nvSpPr>
        <p:spPr bwMode="auto">
          <a:xfrm flipH="1">
            <a:off x="6278563" y="4495800"/>
            <a:ext cx="533400" cy="79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5345" name="Line 17"/>
          <p:cNvSpPr>
            <a:spLocks noChangeShapeType="1"/>
          </p:cNvSpPr>
          <p:nvPr/>
        </p:nvSpPr>
        <p:spPr bwMode="auto">
          <a:xfrm flipH="1">
            <a:off x="6276975" y="5067300"/>
            <a:ext cx="523875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5346" name="Line 18"/>
          <p:cNvSpPr>
            <a:spLocks noChangeShapeType="1"/>
          </p:cNvSpPr>
          <p:nvPr/>
        </p:nvSpPr>
        <p:spPr bwMode="auto">
          <a:xfrm flipH="1" flipV="1">
            <a:off x="6799263" y="4481513"/>
            <a:ext cx="1587" cy="6096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5347" name="Line 19"/>
          <p:cNvSpPr>
            <a:spLocks noChangeShapeType="1"/>
          </p:cNvSpPr>
          <p:nvPr/>
        </p:nvSpPr>
        <p:spPr bwMode="auto">
          <a:xfrm>
            <a:off x="6791325" y="4756150"/>
            <a:ext cx="3810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/>
              <a:t>Elektr. zabezpečenie budov</a:t>
            </a:r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sk-SK" sz="2400">
                <a:solidFill>
                  <a:srgbClr val="0094D3"/>
                </a:solidFill>
              </a:rPr>
              <a:t>JA-80X funkcie</a:t>
            </a:r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539750" y="2189163"/>
            <a:ext cx="824547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spcBef>
                <a:spcPct val="20000"/>
              </a:spcBef>
              <a:buFont typeface="Wingdings" pitchFamily="2" charset="2"/>
              <a:buNone/>
            </a:pPr>
            <a:endParaRPr lang="sk-SK" sz="1800" b="0">
              <a:solidFill>
                <a:schemeClr val="tx1"/>
              </a:solidFill>
            </a:endParaRPr>
          </a:p>
        </p:txBody>
      </p:sp>
      <p:sp>
        <p:nvSpPr>
          <p:cNvPr id="87045" name="Rectangle 3"/>
          <p:cNvSpPr>
            <a:spLocks noChangeArrowheads="1"/>
          </p:cNvSpPr>
          <p:nvPr/>
        </p:nvSpPr>
        <p:spPr bwMode="auto">
          <a:xfrm>
            <a:off x="539750" y="2189163"/>
            <a:ext cx="8245475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endParaRPr lang="sk-SK" sz="1800" b="0">
              <a:solidFill>
                <a:schemeClr val="tx1"/>
              </a:solidFill>
            </a:endParaRPr>
          </a:p>
        </p:txBody>
      </p:sp>
      <p:sp>
        <p:nvSpPr>
          <p:cNvPr id="87046" name="Rectangle 3"/>
          <p:cNvSpPr>
            <a:spLocks noChangeArrowheads="1"/>
          </p:cNvSpPr>
          <p:nvPr/>
        </p:nvSpPr>
        <p:spPr bwMode="auto">
          <a:xfrm>
            <a:off x="719138" y="2368550"/>
            <a:ext cx="824547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spcBef>
                <a:spcPct val="20000"/>
              </a:spcBef>
              <a:buFont typeface="Wingdings" pitchFamily="2" charset="2"/>
              <a:buNone/>
            </a:pPr>
            <a:endParaRPr lang="sk-SK" sz="1800" b="0">
              <a:solidFill>
                <a:schemeClr val="tx1"/>
              </a:solidFill>
            </a:endParaRPr>
          </a:p>
        </p:txBody>
      </p:sp>
      <p:sp>
        <p:nvSpPr>
          <p:cNvPr id="87047" name="Rectangle 3"/>
          <p:cNvSpPr>
            <a:spLocks noChangeArrowheads="1"/>
          </p:cNvSpPr>
          <p:nvPr/>
        </p:nvSpPr>
        <p:spPr bwMode="auto">
          <a:xfrm>
            <a:off x="539750" y="2187575"/>
            <a:ext cx="772160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Hlasové poplachové správy (nahrávajú sa zavolaním do komunikátora)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8 správ: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 b="0">
                <a:solidFill>
                  <a:schemeClr val="tx1"/>
                </a:solidFill>
              </a:rPr>
              <a:t>„Váš alarm hlási“   (5s)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 b="0">
                <a:solidFill>
                  <a:schemeClr val="tx1"/>
                </a:solidFill>
              </a:rPr>
              <a:t>5 typov poplachov     (3s)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 b="0">
                <a:solidFill>
                  <a:schemeClr val="tx1"/>
                </a:solidFill>
              </a:rPr>
              <a:t>„Vítajte v Oasise“     (3s)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 b="0">
                <a:solidFill>
                  <a:schemeClr val="tx1"/>
                </a:solidFill>
              </a:rPr>
              <a:t>„Zadajte svoj kód“  (3s)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Odovzdávajú sa až na 4 tel. čísla (klávesom # je možné potvrdiť príjem)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CID komunikácia na PCO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 b="0">
                <a:solidFill>
                  <a:schemeClr val="tx1"/>
                </a:solidFill>
              </a:rPr>
              <a:t>Na 2 telefónne čísla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 b="0">
                <a:solidFill>
                  <a:schemeClr val="tx1"/>
                </a:solidFill>
              </a:rPr>
              <a:t>Nastaviteľné typy reportov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endParaRPr lang="sk-SK" sz="1800" b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/>
              <a:t>Elektr. zabezpečenie budov</a:t>
            </a:r>
          </a:p>
        </p:txBody>
      </p:sp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sk-SK" sz="2400">
                <a:solidFill>
                  <a:srgbClr val="0094D3"/>
                </a:solidFill>
              </a:rPr>
              <a:t>Ústredňa zabezpečovacieho systému </a:t>
            </a:r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539750" y="2189163"/>
            <a:ext cx="824547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 dirty="0">
                <a:solidFill>
                  <a:schemeClr val="tx1"/>
                </a:solidFill>
              </a:rPr>
              <a:t>JA-82K 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 dirty="0">
                <a:solidFill>
                  <a:schemeClr val="tx1"/>
                </a:solidFill>
              </a:rPr>
              <a:t>Mozog systému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 dirty="0">
                <a:solidFill>
                  <a:schemeClr val="tx1"/>
                </a:solidFill>
              </a:rPr>
              <a:t>Montuje sa na skrytom mieste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 dirty="0">
                <a:solidFill>
                  <a:schemeClr val="tx1"/>
                </a:solidFill>
              </a:rPr>
              <a:t>Vyžaduje sieťové napájanie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dirty="0">
                <a:solidFill>
                  <a:srgbClr val="E20032"/>
                </a:solidFill>
              </a:rPr>
              <a:t>Modulárna koncepcia (stavebnica)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 dirty="0">
                <a:solidFill>
                  <a:schemeClr val="tx1"/>
                </a:solidFill>
              </a:rPr>
              <a:t>Stupeň zabezpečenia 2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</a:pPr>
            <a:endParaRPr lang="cs-CZ" sz="1800" b="0" dirty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</a:pPr>
            <a:endParaRPr lang="cs-CZ" sz="1800" b="0" dirty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</a:pPr>
            <a:endParaRPr lang="cs-CZ" sz="1800" dirty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</a:pPr>
            <a:endParaRPr lang="cs-CZ" sz="1800" b="0" dirty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</a:pPr>
            <a:endParaRPr lang="cs-CZ" sz="1800" dirty="0">
              <a:solidFill>
                <a:schemeClr val="tx1"/>
              </a:solidFill>
            </a:endParaRPr>
          </a:p>
        </p:txBody>
      </p:sp>
      <p:pic>
        <p:nvPicPr>
          <p:cNvPr id="16389" name="Picture 7" descr="JA-82-kontra-83-v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2988" y="3087688"/>
            <a:ext cx="4005262" cy="339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/>
              <a:t>Elektr. zabezpečenie budov</a:t>
            </a:r>
          </a:p>
        </p:txBody>
      </p:sp>
      <p:sp>
        <p:nvSpPr>
          <p:cNvPr id="88067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sk-SK" sz="2400">
                <a:solidFill>
                  <a:srgbClr val="0094D3"/>
                </a:solidFill>
              </a:rPr>
              <a:t>JA-80X zhrnutie</a:t>
            </a:r>
          </a:p>
        </p:txBody>
      </p:sp>
      <p:sp>
        <p:nvSpPr>
          <p:cNvPr id="88068" name="Rectangle 3"/>
          <p:cNvSpPr>
            <a:spLocks noChangeArrowheads="1"/>
          </p:cNvSpPr>
          <p:nvPr/>
        </p:nvSpPr>
        <p:spPr bwMode="auto">
          <a:xfrm>
            <a:off x="539750" y="2189163"/>
            <a:ext cx="824547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spcBef>
                <a:spcPct val="20000"/>
              </a:spcBef>
              <a:buFont typeface="Wingdings" pitchFamily="2" charset="2"/>
              <a:buNone/>
            </a:pPr>
            <a:endParaRPr lang="sk-SK" sz="1800" b="0">
              <a:solidFill>
                <a:schemeClr val="tx1"/>
              </a:solidFill>
            </a:endParaRPr>
          </a:p>
        </p:txBody>
      </p:sp>
      <p:sp>
        <p:nvSpPr>
          <p:cNvPr id="88069" name="Rectangle 3"/>
          <p:cNvSpPr>
            <a:spLocks noChangeArrowheads="1"/>
          </p:cNvSpPr>
          <p:nvPr/>
        </p:nvSpPr>
        <p:spPr bwMode="auto">
          <a:xfrm>
            <a:off x="539750" y="2189163"/>
            <a:ext cx="8245475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endParaRPr lang="sk-SK" sz="1800" b="0">
              <a:solidFill>
                <a:schemeClr val="tx1"/>
              </a:solidFill>
            </a:endParaRPr>
          </a:p>
        </p:txBody>
      </p:sp>
      <p:sp>
        <p:nvSpPr>
          <p:cNvPr id="88070" name="Rectangle 3"/>
          <p:cNvSpPr>
            <a:spLocks noChangeArrowheads="1"/>
          </p:cNvSpPr>
          <p:nvPr/>
        </p:nvSpPr>
        <p:spPr bwMode="auto">
          <a:xfrm>
            <a:off x="719138" y="2368550"/>
            <a:ext cx="824547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spcBef>
                <a:spcPct val="20000"/>
              </a:spcBef>
              <a:buFont typeface="Wingdings" pitchFamily="2" charset="2"/>
              <a:buNone/>
            </a:pPr>
            <a:endParaRPr lang="sk-SK" sz="1800" b="0">
              <a:solidFill>
                <a:schemeClr val="tx1"/>
              </a:solidFill>
            </a:endParaRPr>
          </a:p>
        </p:txBody>
      </p:sp>
      <p:sp>
        <p:nvSpPr>
          <p:cNvPr id="88071" name="Rectangle 3"/>
          <p:cNvSpPr>
            <a:spLocks noChangeArrowheads="1"/>
          </p:cNvSpPr>
          <p:nvPr/>
        </p:nvSpPr>
        <p:spPr bwMode="auto">
          <a:xfrm>
            <a:off x="539750" y="2187575"/>
            <a:ext cx="822325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800" b="0">
                <a:solidFill>
                  <a:schemeClr val="tx1"/>
                </a:solidFill>
              </a:rPr>
              <a:t>Vlastnosti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600" b="0">
                <a:solidFill>
                  <a:schemeClr val="tx1"/>
                </a:solidFill>
              </a:rPr>
              <a:t>Najlacnejší externý komunikátor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600" b="0">
                <a:solidFill>
                  <a:schemeClr val="tx1"/>
                </a:solidFill>
              </a:rPr>
              <a:t>Umožňuje jednoduchý diaľkový prístup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600" b="0">
                <a:solidFill>
                  <a:schemeClr val="tx1"/>
                </a:solidFill>
              </a:rPr>
              <a:t>Je možné kombinovať s GSM komunikátorom (doplnenie hlasového hlásenia a záloha)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800">
                <a:solidFill>
                  <a:srgbClr val="E20032"/>
                </a:solidFill>
              </a:rPr>
              <a:t>Riziká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600" b="0">
                <a:solidFill>
                  <a:schemeClr val="tx1"/>
                </a:solidFill>
              </a:rPr>
              <a:t>Tel. linku je možné ľahko poškodiť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600" b="0">
                <a:solidFill>
                  <a:schemeClr val="tx1"/>
                </a:solidFill>
              </a:rPr>
              <a:t>Drahá prevádzka (kontrola spojenia)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600" b="0">
                <a:solidFill>
                  <a:schemeClr val="tx1"/>
                </a:solidFill>
              </a:rPr>
              <a:t>Pravidelná kontrola spojenia s PCO 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</a:pPr>
            <a:r>
              <a:rPr lang="sk-SK" sz="1600" b="0">
                <a:solidFill>
                  <a:schemeClr val="tx1"/>
                </a:solidFill>
              </a:rPr>
              <a:t>	iba 1 x za 24 hod</a:t>
            </a:r>
          </a:p>
        </p:txBody>
      </p:sp>
      <p:pic>
        <p:nvPicPr>
          <p:cNvPr id="88072" name="Picture 8" descr="ja-80x-(2008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0163" y="4094163"/>
            <a:ext cx="3678237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sk-SK" sz="2400">
                <a:solidFill>
                  <a:srgbClr val="0094D3"/>
                </a:solidFill>
              </a:rPr>
              <a:t>GD-04 „David“ ostatné funkcie</a:t>
            </a:r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539750" y="2187575"/>
            <a:ext cx="772160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Preposlanie nezrozumiteľnej SMS na servisné číslo 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Kontrolné zavolanie na servisné číslo každých 24hod.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Kópie všetkých odosielaných SMS na servisné číslo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SMS hlásenie pri ovládaní prezvonením na servisné číslo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Max. 10 SMS / 15 min.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Zisťovanie kreditu na predplatenej karte (T-Mobile, O2)</a:t>
            </a:r>
          </a:p>
        </p:txBody>
      </p:sp>
      <p:pic>
        <p:nvPicPr>
          <p:cNvPr id="94212" name="Picture 4" descr="GD-04 detail klavesnice copy"/>
          <p:cNvPicPr>
            <a:picLocks noChangeAspect="1" noChangeArrowheads="1"/>
          </p:cNvPicPr>
          <p:nvPr/>
        </p:nvPicPr>
        <p:blipFill>
          <a:blip r:embed="rId3" cstate="print"/>
          <a:srcRect t="12769"/>
          <a:stretch>
            <a:fillRect/>
          </a:stretch>
        </p:blipFill>
        <p:spPr bwMode="auto">
          <a:xfrm>
            <a:off x="5281613" y="4868863"/>
            <a:ext cx="336073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3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/>
              <a:t>Elektr. zabezpečenie budov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cs-CZ" sz="2400">
                <a:solidFill>
                  <a:srgbClr val="0094D3"/>
                </a:solidFill>
              </a:rPr>
              <a:t>GD-04R rádiový modul</a:t>
            </a:r>
          </a:p>
        </p:txBody>
      </p:sp>
      <p:sp>
        <p:nvSpPr>
          <p:cNvPr id="99331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/>
              <a:t>Elektr. zabezpečenie budov</a:t>
            </a:r>
          </a:p>
        </p:txBody>
      </p:sp>
      <p:sp>
        <p:nvSpPr>
          <p:cNvPr id="99332" name="Rectangle 3"/>
          <p:cNvSpPr>
            <a:spLocks noChangeArrowheads="1"/>
          </p:cNvSpPr>
          <p:nvPr/>
        </p:nvSpPr>
        <p:spPr bwMode="auto">
          <a:xfrm>
            <a:off x="539750" y="2187575"/>
            <a:ext cx="772160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lnSpc>
                <a:spcPct val="12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Obsahuje vysielač a prijímač pre prvky OASiS</a:t>
            </a:r>
          </a:p>
          <a:p>
            <a:pPr marL="342900" indent="-342900" algn="l">
              <a:lnSpc>
                <a:spcPct val="12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>
                <a:solidFill>
                  <a:schemeClr val="tx1"/>
                </a:solidFill>
              </a:rPr>
              <a:t>Do konektora zbernice</a:t>
            </a:r>
          </a:p>
          <a:p>
            <a:pPr marL="342900" indent="-342900" algn="l">
              <a:lnSpc>
                <a:spcPct val="12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>
                <a:solidFill>
                  <a:srgbClr val="E20032"/>
                </a:solidFill>
              </a:rPr>
              <a:t>Vysielač</a:t>
            </a:r>
          </a:p>
          <a:p>
            <a:pPr marL="742950" lvl="1" indent="-285750" algn="l">
              <a:lnSpc>
                <a:spcPct val="12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 b="0">
                <a:solidFill>
                  <a:schemeClr val="tx1"/>
                </a:solidFill>
              </a:rPr>
              <a:t>GD-04 možno naučiť do bezdrôtových modulov AC-82 a UC-82</a:t>
            </a:r>
          </a:p>
          <a:p>
            <a:pPr marL="742950" lvl="1" indent="-285750" algn="l">
              <a:lnSpc>
                <a:spcPct val="12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 b="0">
                <a:solidFill>
                  <a:schemeClr val="tx1"/>
                </a:solidFill>
              </a:rPr>
              <a:t>Relé X a Y v AC-82 aleno UC-82 kopírujú stav relé v GD-04</a:t>
            </a:r>
          </a:p>
          <a:p>
            <a:pPr marL="742950" lvl="1" indent="-285750" algn="l">
              <a:lnSpc>
                <a:spcPct val="12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 b="0">
                <a:solidFill>
                  <a:schemeClr val="tx1"/>
                </a:solidFill>
              </a:rPr>
              <a:t>Vhodné pre ovládanie rôznych spotrebičov v dome mobilom</a:t>
            </a:r>
          </a:p>
        </p:txBody>
      </p:sp>
      <p:pic>
        <p:nvPicPr>
          <p:cNvPr id="99333" name="Picture 7" descr="GD-04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6313" y="3559175"/>
            <a:ext cx="2800350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 b="1">
                <a:effectLst/>
              </a:rPr>
              <a:t>Elektr. zabezpečenie budov</a:t>
            </a:r>
          </a:p>
        </p:txBody>
      </p:sp>
      <p:sp>
        <p:nvSpPr>
          <p:cNvPr id="39939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sk-SK" sz="2400" b="1">
                <a:solidFill>
                  <a:srgbClr val="0094D3"/>
                </a:solidFill>
                <a:effectLst/>
              </a:rPr>
              <a:t>JA-84P funkcia</a:t>
            </a:r>
          </a:p>
        </p:txBody>
      </p:sp>
      <p:sp>
        <p:nvSpPr>
          <p:cNvPr id="39940" name="Rectangle 3"/>
          <p:cNvSpPr>
            <a:spLocks noChangeArrowheads="1"/>
          </p:cNvSpPr>
          <p:nvPr/>
        </p:nvSpPr>
        <p:spPr bwMode="auto">
          <a:xfrm>
            <a:off x="539750" y="2189163"/>
            <a:ext cx="8245475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lnSpc>
                <a:spcPct val="140000"/>
              </a:lnSpc>
              <a:spcBef>
                <a:spcPct val="20000"/>
              </a:spcBef>
            </a:pPr>
            <a:endParaRPr lang="sk-SK" sz="1800">
              <a:solidFill>
                <a:schemeClr val="tx1"/>
              </a:solidFill>
              <a:effectLst/>
            </a:endParaRPr>
          </a:p>
        </p:txBody>
      </p:sp>
      <p:pic>
        <p:nvPicPr>
          <p:cNvPr id="39941" name="Picture 5" descr="JA-84P_1"/>
          <p:cNvPicPr>
            <a:picLocks noChangeAspect="1" noChangeArrowheads="1"/>
          </p:cNvPicPr>
          <p:nvPr/>
        </p:nvPicPr>
        <p:blipFill>
          <a:blip r:embed="rId2" cstate="print">
            <a:lum bright="-12000" contrast="6000"/>
          </a:blip>
          <a:srcRect/>
          <a:stretch>
            <a:fillRect/>
          </a:stretch>
        </p:blipFill>
        <p:spPr bwMode="auto">
          <a:xfrm>
            <a:off x="6578600" y="2251075"/>
            <a:ext cx="2332038" cy="432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Rectangle 3"/>
          <p:cNvSpPr>
            <a:spLocks noChangeArrowheads="1"/>
          </p:cNvSpPr>
          <p:nvPr/>
        </p:nvSpPr>
        <p:spPr bwMode="auto">
          <a:xfrm>
            <a:off x="539750" y="2189163"/>
            <a:ext cx="8245475" cy="282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800">
                <a:solidFill>
                  <a:schemeClr val="tx1"/>
                </a:solidFill>
                <a:effectLst/>
              </a:rPr>
              <a:t>Pri pohybe a zapnutí ochrany fotí 4 fotky</a:t>
            </a:r>
          </a:p>
          <a:p>
            <a:pPr marL="742950" lvl="1" indent="-285750" algn="l">
              <a:lnSpc>
                <a:spcPct val="12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600">
                <a:solidFill>
                  <a:schemeClr val="tx1"/>
                </a:solidFill>
                <a:effectLst/>
              </a:rPr>
              <a:t>1x bez blesku</a:t>
            </a:r>
          </a:p>
          <a:p>
            <a:pPr marL="742950" lvl="1" indent="-285750" algn="l">
              <a:lnSpc>
                <a:spcPct val="12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600">
                <a:solidFill>
                  <a:schemeClr val="tx1"/>
                </a:solidFill>
                <a:effectLst/>
              </a:rPr>
              <a:t>3x s bleskom</a:t>
            </a:r>
          </a:p>
          <a:p>
            <a:pPr marL="742950" lvl="1" indent="-285750" algn="l">
              <a:lnSpc>
                <a:spcPct val="12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600">
                <a:solidFill>
                  <a:schemeClr val="tx1"/>
                </a:solidFill>
                <a:effectLst/>
              </a:rPr>
              <a:t>Tento spôsob máme patentovo chránený</a:t>
            </a:r>
          </a:p>
          <a:p>
            <a:pPr marL="342900" indent="-342900" algn="l">
              <a:lnSpc>
                <a:spcPct val="12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800" b="1">
                <a:solidFill>
                  <a:srgbClr val="E20032"/>
                </a:solidFill>
                <a:effectLst/>
              </a:rPr>
              <a:t>Blesk núti páchateľa pozrieť sa do kamery</a:t>
            </a:r>
          </a:p>
          <a:p>
            <a:pPr marL="742950" lvl="1" indent="-285750" algn="l">
              <a:lnSpc>
                <a:spcPct val="12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600">
                <a:solidFill>
                  <a:schemeClr val="tx1"/>
                </a:solidFill>
                <a:effectLst/>
              </a:rPr>
              <a:t>Kamera slúži na potvrdenie skutočného poplachu</a:t>
            </a:r>
            <a:endParaRPr lang="sk-SK" sz="1600" b="1">
              <a:solidFill>
                <a:srgbClr val="E20032"/>
              </a:solidFill>
              <a:effectLst/>
            </a:endParaRPr>
          </a:p>
          <a:p>
            <a:pPr marL="742950" lvl="1" indent="-285750" algn="l">
              <a:lnSpc>
                <a:spcPct val="12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600">
                <a:solidFill>
                  <a:schemeClr val="tx1"/>
                </a:solidFill>
                <a:effectLst/>
              </a:rPr>
              <a:t>Lepší detail fotky</a:t>
            </a:r>
          </a:p>
          <a:p>
            <a:pPr marL="342900" indent="-342900" algn="l">
              <a:lnSpc>
                <a:spcPct val="12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800" b="1">
                <a:solidFill>
                  <a:srgbClr val="E20032"/>
                </a:solidFill>
                <a:effectLst/>
              </a:rPr>
              <a:t>Blesk provokuje páchateľa k útoku</a:t>
            </a:r>
            <a:r>
              <a:rPr lang="sk-SK" sz="1800">
                <a:solidFill>
                  <a:schemeClr val="tx1"/>
                </a:solidFill>
                <a:effectLst/>
              </a:rPr>
              <a:t> </a:t>
            </a:r>
          </a:p>
          <a:p>
            <a:pPr marL="742950" lvl="1" indent="-285750" algn="l">
              <a:lnSpc>
                <a:spcPct val="12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600">
                <a:solidFill>
                  <a:schemeClr val="tx1"/>
                </a:solidFill>
                <a:effectLst/>
              </a:rPr>
              <a:t>Odtrhnutie zo steny = sabotáž → potvrdený poplach</a:t>
            </a:r>
          </a:p>
          <a:p>
            <a:pPr marL="342900" indent="-342900" algn="l">
              <a:lnSpc>
                <a:spcPct val="12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800" b="1">
                <a:solidFill>
                  <a:srgbClr val="E20032"/>
                </a:solidFill>
                <a:effectLst/>
              </a:rPr>
              <a:t>Blesk navodzuje emócie</a:t>
            </a:r>
            <a:r>
              <a:rPr lang="sk-SK" sz="1800">
                <a:solidFill>
                  <a:schemeClr val="tx1"/>
                </a:solidFill>
                <a:effectLst/>
              </a:rPr>
              <a:t> </a:t>
            </a:r>
            <a:r>
              <a:rPr lang="sk-SK" sz="1800" b="1">
                <a:solidFill>
                  <a:srgbClr val="E20032"/>
                </a:solidFill>
                <a:effectLst/>
              </a:rPr>
              <a:t>	</a:t>
            </a:r>
            <a:endParaRPr lang="sk-SK" sz="1800">
              <a:solidFill>
                <a:schemeClr val="tx1"/>
              </a:solidFill>
              <a:effectLst/>
            </a:endParaRPr>
          </a:p>
          <a:p>
            <a:pPr marL="742950" lvl="1" indent="-285750" algn="l">
              <a:lnSpc>
                <a:spcPct val="12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600">
                <a:solidFill>
                  <a:schemeClr val="tx1"/>
                </a:solidFill>
                <a:effectLst/>
              </a:rPr>
              <a:t>Máme Ťa a vieme kto si → páchateľ utečie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 b="1">
                <a:effectLst/>
              </a:rPr>
              <a:t>Elektr. zabezpečenie budov</a:t>
            </a:r>
          </a:p>
        </p:txBody>
      </p:sp>
      <p:sp>
        <p:nvSpPr>
          <p:cNvPr id="40963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sk-SK" sz="2400" b="1">
                <a:solidFill>
                  <a:srgbClr val="0094D3"/>
                </a:solidFill>
                <a:effectLst/>
              </a:rPr>
              <a:t>JA-84P z vnútra</a:t>
            </a:r>
          </a:p>
        </p:txBody>
      </p:sp>
      <p:sp>
        <p:nvSpPr>
          <p:cNvPr id="40964" name="Rectangle 3"/>
          <p:cNvSpPr>
            <a:spLocks noChangeArrowheads="1"/>
          </p:cNvSpPr>
          <p:nvPr/>
        </p:nvSpPr>
        <p:spPr bwMode="auto">
          <a:xfrm>
            <a:off x="387350" y="2189163"/>
            <a:ext cx="8245475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lnSpc>
                <a:spcPct val="140000"/>
              </a:lnSpc>
              <a:spcBef>
                <a:spcPct val="20000"/>
              </a:spcBef>
            </a:pPr>
            <a:endParaRPr lang="sk-SK" sz="1800">
              <a:solidFill>
                <a:schemeClr val="tx1"/>
              </a:solidFill>
              <a:effectLst/>
            </a:endParaRPr>
          </a:p>
        </p:txBody>
      </p:sp>
      <p:pic>
        <p:nvPicPr>
          <p:cNvPr id="40965" name="Picture 5" descr="JA-84P - inside 2008 - bottom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2175" y="2390775"/>
            <a:ext cx="2241550" cy="395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6" descr="JA-84P - inside 2008 - top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2300" y="2428875"/>
            <a:ext cx="3087688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638175" y="3470275"/>
            <a:ext cx="1103313" cy="539750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400" b="1">
                <a:effectLst/>
              </a:rPr>
              <a:t>Batérie</a:t>
            </a:r>
          </a:p>
          <a:p>
            <a:r>
              <a:rPr lang="sk-SK" sz="1400" b="1">
                <a:effectLst/>
              </a:rPr>
              <a:t>2x CR-123A</a:t>
            </a: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587375" y="4133850"/>
            <a:ext cx="1252538" cy="539750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400" b="1">
                <a:effectLst/>
              </a:rPr>
              <a:t>Nastavovacie</a:t>
            </a:r>
          </a:p>
          <a:p>
            <a:r>
              <a:rPr lang="sk-SK" sz="1400" b="1">
                <a:effectLst/>
              </a:rPr>
              <a:t>prepínače</a:t>
            </a:r>
          </a:p>
        </p:txBody>
      </p: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642938" y="2578100"/>
            <a:ext cx="1122362" cy="755650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400" b="1">
                <a:effectLst/>
              </a:rPr>
              <a:t>Prepojovací</a:t>
            </a:r>
          </a:p>
          <a:p>
            <a:r>
              <a:rPr lang="sk-SK" sz="1400" b="1">
                <a:effectLst/>
              </a:rPr>
              <a:t>konektor</a:t>
            </a:r>
          </a:p>
          <a:p>
            <a:r>
              <a:rPr lang="sk-SK" sz="1400" b="1">
                <a:effectLst/>
              </a:rPr>
              <a:t>CAM časti</a:t>
            </a:r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642938" y="5062538"/>
            <a:ext cx="1025525" cy="320675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cs-CZ" sz="1400" b="1">
                <a:effectLst/>
              </a:rPr>
              <a:t>PIR senzor</a:t>
            </a:r>
          </a:p>
        </p:txBody>
      </p:sp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612775" y="5495925"/>
            <a:ext cx="1004888" cy="539750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400" b="1">
                <a:effectLst/>
              </a:rPr>
              <a:t>Sabotážny</a:t>
            </a:r>
          </a:p>
          <a:p>
            <a:r>
              <a:rPr lang="sk-SK" sz="1400" b="1">
                <a:effectLst/>
              </a:rPr>
              <a:t>senzor</a:t>
            </a:r>
          </a:p>
        </p:txBody>
      </p:sp>
      <p:sp>
        <p:nvSpPr>
          <p:cNvPr id="391180" name="Line 12"/>
          <p:cNvSpPr>
            <a:spLocks noChangeShapeType="1"/>
          </p:cNvSpPr>
          <p:nvPr/>
        </p:nvSpPr>
        <p:spPr bwMode="auto">
          <a:xfrm>
            <a:off x="1724025" y="2962275"/>
            <a:ext cx="211455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/>
          </a:p>
        </p:txBody>
      </p:sp>
      <p:sp>
        <p:nvSpPr>
          <p:cNvPr id="391182" name="Line 14"/>
          <p:cNvSpPr>
            <a:spLocks noChangeShapeType="1"/>
          </p:cNvSpPr>
          <p:nvPr/>
        </p:nvSpPr>
        <p:spPr bwMode="auto">
          <a:xfrm>
            <a:off x="1765300" y="4410075"/>
            <a:ext cx="210185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/>
          </a:p>
        </p:txBody>
      </p:sp>
      <p:sp>
        <p:nvSpPr>
          <p:cNvPr id="391183" name="Line 15"/>
          <p:cNvSpPr>
            <a:spLocks noChangeShapeType="1"/>
          </p:cNvSpPr>
          <p:nvPr/>
        </p:nvSpPr>
        <p:spPr bwMode="auto">
          <a:xfrm>
            <a:off x="1612900" y="5229225"/>
            <a:ext cx="1685925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/>
          </a:p>
        </p:txBody>
      </p:sp>
      <p:sp>
        <p:nvSpPr>
          <p:cNvPr id="391184" name="Line 16"/>
          <p:cNvSpPr>
            <a:spLocks noChangeShapeType="1"/>
          </p:cNvSpPr>
          <p:nvPr/>
        </p:nvSpPr>
        <p:spPr bwMode="auto">
          <a:xfrm>
            <a:off x="1568450" y="5768975"/>
            <a:ext cx="1882775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/>
          </a:p>
        </p:txBody>
      </p:sp>
      <p:sp>
        <p:nvSpPr>
          <p:cNvPr id="391185" name="Line 17"/>
          <p:cNvSpPr>
            <a:spLocks noChangeShapeType="1"/>
          </p:cNvSpPr>
          <p:nvPr/>
        </p:nvSpPr>
        <p:spPr bwMode="auto">
          <a:xfrm flipV="1">
            <a:off x="3438525" y="5286375"/>
            <a:ext cx="485775" cy="485775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/>
          </a:p>
        </p:txBody>
      </p:sp>
      <p:sp>
        <p:nvSpPr>
          <p:cNvPr id="40977" name="Rectangle 18"/>
          <p:cNvSpPr>
            <a:spLocks noChangeArrowheads="1"/>
          </p:cNvSpPr>
          <p:nvPr/>
        </p:nvSpPr>
        <p:spPr bwMode="auto">
          <a:xfrm>
            <a:off x="7702550" y="3743325"/>
            <a:ext cx="855663" cy="533400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cs-CZ" sz="1400" b="1">
                <a:effectLst/>
              </a:rPr>
              <a:t>USB</a:t>
            </a:r>
          </a:p>
          <a:p>
            <a:r>
              <a:rPr lang="cs-CZ" sz="1400" b="1">
                <a:effectLst/>
              </a:rPr>
              <a:t>konektor</a:t>
            </a:r>
          </a:p>
        </p:txBody>
      </p:sp>
      <p:sp>
        <p:nvSpPr>
          <p:cNvPr id="391188" name="Line 20"/>
          <p:cNvSpPr>
            <a:spLocks noChangeShapeType="1"/>
          </p:cNvSpPr>
          <p:nvPr/>
        </p:nvSpPr>
        <p:spPr bwMode="auto">
          <a:xfrm>
            <a:off x="1676400" y="3740150"/>
            <a:ext cx="86995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/>
          </a:p>
        </p:txBody>
      </p:sp>
      <p:sp>
        <p:nvSpPr>
          <p:cNvPr id="391189" name="Line 21"/>
          <p:cNvSpPr>
            <a:spLocks noChangeShapeType="1"/>
          </p:cNvSpPr>
          <p:nvPr/>
        </p:nvSpPr>
        <p:spPr bwMode="auto">
          <a:xfrm flipV="1">
            <a:off x="2533650" y="3422650"/>
            <a:ext cx="560388" cy="32385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/>
          </a:p>
        </p:txBody>
      </p:sp>
      <p:sp>
        <p:nvSpPr>
          <p:cNvPr id="391190" name="Line 22"/>
          <p:cNvSpPr>
            <a:spLocks noChangeShapeType="1"/>
          </p:cNvSpPr>
          <p:nvPr/>
        </p:nvSpPr>
        <p:spPr bwMode="auto">
          <a:xfrm flipH="1">
            <a:off x="5759450" y="4013200"/>
            <a:ext cx="19558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 b="1">
                <a:effectLst/>
              </a:rPr>
              <a:t>Elektr. zabezpečenie budov</a:t>
            </a:r>
          </a:p>
        </p:txBody>
      </p:sp>
      <p:sp>
        <p:nvSpPr>
          <p:cNvPr id="50179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sk-SK" sz="2400" b="1">
                <a:solidFill>
                  <a:srgbClr val="0094D3"/>
                </a:solidFill>
                <a:effectLst/>
              </a:rPr>
              <a:t>JA-85P miniatúrny bezdrôtový PIR detektor pohybu osôb</a:t>
            </a:r>
          </a:p>
        </p:txBody>
      </p:sp>
      <p:sp>
        <p:nvSpPr>
          <p:cNvPr id="50180" name="Rectangle 3"/>
          <p:cNvSpPr>
            <a:spLocks noChangeArrowheads="1"/>
          </p:cNvSpPr>
          <p:nvPr/>
        </p:nvSpPr>
        <p:spPr bwMode="auto">
          <a:xfrm>
            <a:off x="539750" y="2189163"/>
            <a:ext cx="8245475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endParaRPr lang="sk-SK" sz="1800">
              <a:solidFill>
                <a:schemeClr val="tx1"/>
              </a:solidFill>
              <a:effectLst/>
            </a:endParaRPr>
          </a:p>
        </p:txBody>
      </p:sp>
      <p:sp>
        <p:nvSpPr>
          <p:cNvPr id="50181" name="Rectangle 3"/>
          <p:cNvSpPr>
            <a:spLocks noChangeArrowheads="1"/>
          </p:cNvSpPr>
          <p:nvPr/>
        </p:nvSpPr>
        <p:spPr bwMode="auto">
          <a:xfrm>
            <a:off x="539750" y="2189163"/>
            <a:ext cx="8245475" cy="377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>
                <a:solidFill>
                  <a:schemeClr val="tx1"/>
                </a:solidFill>
                <a:effectLst/>
              </a:rPr>
              <a:t>Do interiéru</a:t>
            </a:r>
          </a:p>
          <a:p>
            <a:pPr marL="742950" lvl="1" indent="-285750" algn="l">
              <a:lnSpc>
                <a:spcPct val="12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>
                <a:solidFill>
                  <a:schemeClr val="tx1"/>
                </a:solidFill>
                <a:effectLst/>
              </a:rPr>
              <a:t>Doma </a:t>
            </a:r>
          </a:p>
          <a:p>
            <a:pPr marL="742950" lvl="1" indent="-285750" algn="l">
              <a:lnSpc>
                <a:spcPct val="12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>
                <a:solidFill>
                  <a:schemeClr val="tx1"/>
                </a:solidFill>
                <a:effectLst/>
              </a:rPr>
              <a:t>V aute (do CA-1802 a CA-1803)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>
                <a:solidFill>
                  <a:schemeClr val="tx1"/>
                </a:solidFill>
                <a:effectLst/>
              </a:rPr>
              <a:t>Prepínače </a:t>
            </a:r>
          </a:p>
          <a:p>
            <a:pPr marL="742950" lvl="1" indent="-285750" algn="l">
              <a:lnSpc>
                <a:spcPct val="12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>
                <a:solidFill>
                  <a:schemeClr val="tx1"/>
                </a:solidFill>
                <a:effectLst/>
              </a:rPr>
              <a:t>NORM / HIGH (stupeň analýzy)</a:t>
            </a:r>
          </a:p>
          <a:p>
            <a:pPr marL="742950" lvl="1" indent="-285750" algn="l">
              <a:lnSpc>
                <a:spcPct val="12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>
                <a:solidFill>
                  <a:schemeClr val="tx1"/>
                </a:solidFill>
                <a:effectLst/>
              </a:rPr>
              <a:t>DEL / INS  (Natur reakcia)</a:t>
            </a:r>
          </a:p>
          <a:p>
            <a:pPr marL="742950" lvl="1" indent="-285750" algn="l">
              <a:lnSpc>
                <a:spcPct val="12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>
                <a:solidFill>
                  <a:schemeClr val="tx1"/>
                </a:solidFill>
                <a:effectLst/>
              </a:rPr>
              <a:t>Kontrola spojenia ON / OFF</a:t>
            </a:r>
          </a:p>
          <a:p>
            <a:pPr marL="742950" lvl="1" indent="-285750" algn="l">
              <a:lnSpc>
                <a:spcPct val="12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>
                <a:solidFill>
                  <a:srgbClr val="E20032"/>
                </a:solidFill>
                <a:effectLst/>
              </a:rPr>
              <a:t>Spánok  1 / 5 min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>
                <a:solidFill>
                  <a:schemeClr val="tx1"/>
                </a:solidFill>
                <a:effectLst/>
              </a:rPr>
              <a:t>Polguľová šošovka (dosah max. 5m)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>
                <a:solidFill>
                  <a:schemeClr val="tx1"/>
                </a:solidFill>
                <a:effectLst/>
              </a:rPr>
              <a:t>Batéria 1 x AA Lítium 3,6V</a:t>
            </a:r>
          </a:p>
        </p:txBody>
      </p:sp>
      <p:pic>
        <p:nvPicPr>
          <p:cNvPr id="50182" name="Picture 8" descr="JA-85P bok copy"/>
          <p:cNvPicPr>
            <a:picLocks noChangeAspect="1" noChangeArrowheads="1"/>
          </p:cNvPicPr>
          <p:nvPr/>
        </p:nvPicPr>
        <p:blipFill>
          <a:blip r:embed="rId3" cstate="print">
            <a:lum bright="-18000" contrast="6000"/>
          </a:blip>
          <a:srcRect/>
          <a:stretch>
            <a:fillRect/>
          </a:stretch>
        </p:blipFill>
        <p:spPr bwMode="auto">
          <a:xfrm>
            <a:off x="6705600" y="2308225"/>
            <a:ext cx="113665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9" descr="JA-85P charka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72150" y="4733925"/>
            <a:ext cx="29972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8" descr="JA-85B bok copy"/>
          <p:cNvPicPr>
            <a:picLocks noChangeAspect="1" noChangeArrowheads="1"/>
          </p:cNvPicPr>
          <p:nvPr/>
        </p:nvPicPr>
        <p:blipFill>
          <a:blip r:embed="rId2" cstate="print">
            <a:lum bright="-12000" contrast="6000"/>
          </a:blip>
          <a:srcRect/>
          <a:stretch>
            <a:fillRect/>
          </a:stretch>
        </p:blipFill>
        <p:spPr bwMode="auto">
          <a:xfrm>
            <a:off x="7145338" y="2243138"/>
            <a:ext cx="1198562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 b="1">
                <a:effectLst/>
              </a:rPr>
              <a:t>Elektr. zabezpečenie budov</a:t>
            </a:r>
          </a:p>
        </p:txBody>
      </p:sp>
      <p:sp>
        <p:nvSpPr>
          <p:cNvPr id="51204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sk-SK" sz="2400" b="1">
                <a:solidFill>
                  <a:srgbClr val="0094D3"/>
                </a:solidFill>
                <a:effectLst/>
              </a:rPr>
              <a:t>JA-85B miniatúrny bezdrôtový detektor rozbitia skla</a:t>
            </a:r>
          </a:p>
        </p:txBody>
      </p:sp>
      <p:sp>
        <p:nvSpPr>
          <p:cNvPr id="51205" name="Rectangle 3"/>
          <p:cNvSpPr>
            <a:spLocks noChangeArrowheads="1"/>
          </p:cNvSpPr>
          <p:nvPr/>
        </p:nvSpPr>
        <p:spPr bwMode="auto">
          <a:xfrm>
            <a:off x="539750" y="2189163"/>
            <a:ext cx="8245475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endParaRPr lang="sk-SK" sz="1800">
              <a:solidFill>
                <a:schemeClr val="tx1"/>
              </a:solidFill>
              <a:effectLst/>
            </a:endParaRPr>
          </a:p>
        </p:txBody>
      </p:sp>
      <p:sp>
        <p:nvSpPr>
          <p:cNvPr id="51206" name="Rectangle 3"/>
          <p:cNvSpPr>
            <a:spLocks noChangeArrowheads="1"/>
          </p:cNvSpPr>
          <p:nvPr/>
        </p:nvSpPr>
        <p:spPr bwMode="auto">
          <a:xfrm>
            <a:off x="539750" y="2189163"/>
            <a:ext cx="8245475" cy="377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800">
                <a:solidFill>
                  <a:srgbClr val="E20032"/>
                </a:solidFill>
                <a:effectLst/>
              </a:rPr>
              <a:t>Duálna detekcia</a:t>
            </a:r>
            <a:r>
              <a:rPr lang="sk-SK" sz="1800">
                <a:solidFill>
                  <a:schemeClr val="tx1"/>
                </a:solidFill>
                <a:effectLst/>
              </a:rPr>
              <a:t> (zmena tlaku vzduchu + zvuk trieštenia skla) 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800">
                <a:solidFill>
                  <a:schemeClr val="tx1"/>
                </a:solidFill>
                <a:effectLst/>
              </a:rPr>
              <a:t>Do interiéru</a:t>
            </a:r>
          </a:p>
          <a:p>
            <a:pPr marL="742950" lvl="1" indent="-285750" algn="l">
              <a:lnSpc>
                <a:spcPct val="12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600">
                <a:solidFill>
                  <a:schemeClr val="tx1"/>
                </a:solidFill>
                <a:effectLst/>
              </a:rPr>
              <a:t>Doma </a:t>
            </a:r>
          </a:p>
          <a:p>
            <a:pPr marL="742950" lvl="1" indent="-285750" algn="l">
              <a:lnSpc>
                <a:spcPct val="12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600">
                <a:solidFill>
                  <a:schemeClr val="tx1"/>
                </a:solidFill>
                <a:effectLst/>
              </a:rPr>
              <a:t>V aute (do CA-1802 a CA-1803)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800">
                <a:solidFill>
                  <a:schemeClr val="tx1"/>
                </a:solidFill>
                <a:effectLst/>
              </a:rPr>
              <a:t>Prepínače </a:t>
            </a:r>
          </a:p>
          <a:p>
            <a:pPr marL="742950" lvl="1" indent="-285750" algn="l">
              <a:lnSpc>
                <a:spcPct val="12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600">
                <a:solidFill>
                  <a:schemeClr val="tx1"/>
                </a:solidFill>
                <a:effectLst/>
              </a:rPr>
              <a:t>DEL / INS  (Natur reakcia)</a:t>
            </a:r>
          </a:p>
          <a:p>
            <a:pPr marL="742950" lvl="1" indent="-285750" algn="l">
              <a:lnSpc>
                <a:spcPct val="12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600">
                <a:solidFill>
                  <a:schemeClr val="tx1"/>
                </a:solidFill>
                <a:effectLst/>
              </a:rPr>
              <a:t>Kontrola spojenia ON / OFF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800">
                <a:solidFill>
                  <a:schemeClr val="tx1"/>
                </a:solidFill>
                <a:effectLst/>
              </a:rPr>
              <a:t>Záber 9m (sklo min. 0,6x0,6m)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800">
                <a:solidFill>
                  <a:schemeClr val="tx1"/>
                </a:solidFill>
                <a:effectLst/>
              </a:rPr>
              <a:t>Nemá režim spánku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800">
                <a:solidFill>
                  <a:schemeClr val="tx1"/>
                </a:solidFill>
                <a:effectLst/>
              </a:rPr>
              <a:t>Batéria 1 x AA Lítium 3,6V</a:t>
            </a:r>
          </a:p>
        </p:txBody>
      </p:sp>
      <p:pic>
        <p:nvPicPr>
          <p:cNvPr id="51207" name="Picture 9" descr="JA-85B charka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4608513"/>
            <a:ext cx="2281238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 b="1">
                <a:effectLst/>
              </a:rPr>
              <a:t>Elektr. zabezpečenie budov</a:t>
            </a:r>
          </a:p>
        </p:txBody>
      </p:sp>
      <p:sp>
        <p:nvSpPr>
          <p:cNvPr id="52227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sk-SK" sz="2400" b="1">
                <a:solidFill>
                  <a:srgbClr val="0094D3"/>
                </a:solidFill>
                <a:effectLst/>
              </a:rPr>
              <a:t>JA-80PB bezdrôtový detektor pohybu osôb a rozbitia skla</a:t>
            </a:r>
          </a:p>
        </p:txBody>
      </p:sp>
      <p:sp>
        <p:nvSpPr>
          <p:cNvPr id="52228" name="Rectangle 3"/>
          <p:cNvSpPr>
            <a:spLocks noChangeArrowheads="1"/>
          </p:cNvSpPr>
          <p:nvPr/>
        </p:nvSpPr>
        <p:spPr bwMode="auto">
          <a:xfrm>
            <a:off x="539750" y="2189163"/>
            <a:ext cx="8245475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endParaRPr lang="sk-SK" sz="1800">
              <a:solidFill>
                <a:schemeClr val="tx1"/>
              </a:solidFill>
              <a:effectLst/>
            </a:endParaRPr>
          </a:p>
        </p:txBody>
      </p:sp>
      <p:sp>
        <p:nvSpPr>
          <p:cNvPr id="52229" name="Rectangle 3"/>
          <p:cNvSpPr>
            <a:spLocks noChangeArrowheads="1"/>
          </p:cNvSpPr>
          <p:nvPr/>
        </p:nvSpPr>
        <p:spPr bwMode="auto">
          <a:xfrm>
            <a:off x="539750" y="2189163"/>
            <a:ext cx="8245475" cy="377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>
                <a:solidFill>
                  <a:schemeClr val="tx1"/>
                </a:solidFill>
                <a:effectLst/>
              </a:rPr>
              <a:t>Dva detektory v jednom obale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>
                <a:solidFill>
                  <a:schemeClr val="tx1"/>
                </a:solidFill>
                <a:effectLst/>
              </a:rPr>
              <a:t>PIR (pohyb) = JA-80P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>
                <a:solidFill>
                  <a:schemeClr val="tx1"/>
                </a:solidFill>
                <a:effectLst/>
              </a:rPr>
              <a:t>GBS (rozbitia skla) = JA-85B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>
                <a:solidFill>
                  <a:schemeClr val="tx1"/>
                </a:solidFill>
                <a:effectLst/>
              </a:rPr>
              <a:t>Zhodné vlastnosti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>
                <a:solidFill>
                  <a:srgbClr val="E20032"/>
                </a:solidFill>
                <a:effectLst/>
              </a:rPr>
              <a:t>Učí sa postupne na 2 adresy</a:t>
            </a:r>
            <a:r>
              <a:rPr lang="sk-SK" sz="1800">
                <a:solidFill>
                  <a:schemeClr val="tx1"/>
                </a:solidFill>
                <a:effectLst/>
              </a:rPr>
              <a:t> 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>
                <a:solidFill>
                  <a:schemeClr val="tx1"/>
                </a:solidFill>
                <a:effectLst/>
              </a:rPr>
              <a:t>Prvý PIR potom GBS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>
                <a:solidFill>
                  <a:schemeClr val="tx1"/>
                </a:solidFill>
                <a:effectLst/>
              </a:rPr>
              <a:t>Prepínače na module senzora rozbitia skla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>
                <a:solidFill>
                  <a:schemeClr val="tx1"/>
                </a:solidFill>
                <a:effectLst/>
              </a:rPr>
              <a:t>DEL / INS  (Natur reakcia)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>
                <a:solidFill>
                  <a:schemeClr val="tx1"/>
                </a:solidFill>
                <a:effectLst/>
              </a:rPr>
              <a:t>PIR / GBS (funkcia kontrolky pri teste)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>
                <a:solidFill>
                  <a:schemeClr val="tx1"/>
                </a:solidFill>
                <a:effectLst/>
              </a:rPr>
              <a:t>2 Lítiové batérie: 1 x AA + 1x 1/2 AA 3,6V</a:t>
            </a:r>
          </a:p>
        </p:txBody>
      </p:sp>
      <p:pic>
        <p:nvPicPr>
          <p:cNvPr id="52230" name="Picture 8" descr="JA-80PB bok copy"/>
          <p:cNvPicPr>
            <a:picLocks noChangeAspect="1" noChangeArrowheads="1"/>
          </p:cNvPicPr>
          <p:nvPr/>
        </p:nvPicPr>
        <p:blipFill>
          <a:blip r:embed="rId3" cstate="print">
            <a:lum bright="-18000" contrast="6000"/>
          </a:blip>
          <a:srcRect/>
          <a:stretch>
            <a:fillRect/>
          </a:stretch>
        </p:blipFill>
        <p:spPr bwMode="auto">
          <a:xfrm>
            <a:off x="6610350" y="2241550"/>
            <a:ext cx="2317750" cy="372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 b="1">
                <a:effectLst/>
              </a:rPr>
              <a:t>Elektr. zabezpečenie budov</a:t>
            </a:r>
          </a:p>
        </p:txBody>
      </p:sp>
      <p:sp>
        <p:nvSpPr>
          <p:cNvPr id="53251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sk-SK" sz="2400" b="1">
                <a:solidFill>
                  <a:srgbClr val="0094D3"/>
                </a:solidFill>
                <a:effectLst/>
              </a:rPr>
              <a:t>JA-81M </a:t>
            </a:r>
            <a:r>
              <a:rPr lang="sk-SK" sz="2200" b="1">
                <a:solidFill>
                  <a:srgbClr val="0094D3"/>
                </a:solidFill>
                <a:effectLst/>
              </a:rPr>
              <a:t>bezdrôtový detektor otvorenia a univerzálny vysielač</a:t>
            </a:r>
          </a:p>
        </p:txBody>
      </p:sp>
      <p:sp>
        <p:nvSpPr>
          <p:cNvPr id="53252" name="Rectangle 3"/>
          <p:cNvSpPr>
            <a:spLocks noChangeArrowheads="1"/>
          </p:cNvSpPr>
          <p:nvPr/>
        </p:nvSpPr>
        <p:spPr bwMode="auto">
          <a:xfrm>
            <a:off x="539750" y="2189163"/>
            <a:ext cx="8245475" cy="384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>
                <a:solidFill>
                  <a:schemeClr val="tx1"/>
                </a:solidFill>
                <a:effectLst/>
              </a:rPr>
              <a:t>Stavový detektor 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>
                <a:solidFill>
                  <a:schemeClr val="tx1"/>
                </a:solidFill>
                <a:effectLst/>
              </a:rPr>
              <a:t>Hlási aktiváciu aj deaktiváciu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>
                <a:solidFill>
                  <a:schemeClr val="tx1"/>
                </a:solidFill>
                <a:effectLst/>
              </a:rPr>
              <a:t>Je možné vypnúť  hlásenie deaktivácie 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>
                <a:solidFill>
                  <a:schemeClr val="tx1"/>
                </a:solidFill>
                <a:effectLst/>
              </a:rPr>
              <a:t>3 funkcie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>
                <a:solidFill>
                  <a:schemeClr val="tx1"/>
                </a:solidFill>
                <a:effectLst/>
              </a:rPr>
              <a:t>Magnetický detektor (vnútorné jazýčkové kontakty)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>
                <a:solidFill>
                  <a:schemeClr val="tx1"/>
                </a:solidFill>
                <a:effectLst/>
              </a:rPr>
              <a:t>Roletový snímač (pripojený ku CT-01)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>
                <a:solidFill>
                  <a:schemeClr val="tx1"/>
                </a:solidFill>
                <a:effectLst/>
              </a:rPr>
              <a:t>Bezdrôtové rozhranie pre 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</a:pPr>
            <a:r>
              <a:rPr lang="sk-SK" sz="1600">
                <a:solidFill>
                  <a:schemeClr val="tx1"/>
                </a:solidFill>
                <a:effectLst/>
              </a:rPr>
              <a:t>	externé detektory (napr. záplavový LD-81, kontakty, apod.)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>
                <a:solidFill>
                  <a:schemeClr val="tx1"/>
                </a:solidFill>
                <a:effectLst/>
              </a:rPr>
              <a:t>1x Lítiová batéria AA 3,6V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</a:pPr>
            <a:endParaRPr lang="sk-SK" sz="1600">
              <a:solidFill>
                <a:schemeClr val="tx1"/>
              </a:solidFill>
              <a:effectLst/>
            </a:endParaRPr>
          </a:p>
        </p:txBody>
      </p:sp>
      <p:pic>
        <p:nvPicPr>
          <p:cNvPr id="53253" name="Picture 9" descr="JA-80M bok copy"/>
          <p:cNvPicPr>
            <a:picLocks noChangeAspect="1" noChangeArrowheads="1"/>
          </p:cNvPicPr>
          <p:nvPr/>
        </p:nvPicPr>
        <p:blipFill>
          <a:blip r:embed="rId3" cstate="print">
            <a:lum bright="-18000" contrast="6000"/>
          </a:blip>
          <a:srcRect/>
          <a:stretch>
            <a:fillRect/>
          </a:stretch>
        </p:blipFill>
        <p:spPr bwMode="auto">
          <a:xfrm>
            <a:off x="6880225" y="2298700"/>
            <a:ext cx="1903413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 b="1">
                <a:effectLst/>
              </a:rPr>
              <a:t>Elektr. zabezpečenie budov</a:t>
            </a:r>
          </a:p>
        </p:txBody>
      </p:sp>
      <p:sp>
        <p:nvSpPr>
          <p:cNvPr id="57347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sk-SK" sz="2400" b="1">
                <a:solidFill>
                  <a:srgbClr val="0094D3"/>
                </a:solidFill>
                <a:effectLst/>
              </a:rPr>
              <a:t>JA-82M neviditeľný bezdrôtový detektor otvorenia</a:t>
            </a:r>
          </a:p>
        </p:txBody>
      </p:sp>
      <p:sp>
        <p:nvSpPr>
          <p:cNvPr id="57348" name="Rectangle 3"/>
          <p:cNvSpPr>
            <a:spLocks noChangeArrowheads="1"/>
          </p:cNvSpPr>
          <p:nvPr/>
        </p:nvSpPr>
        <p:spPr bwMode="auto">
          <a:xfrm>
            <a:off x="539750" y="2189163"/>
            <a:ext cx="8245475" cy="384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>
                <a:solidFill>
                  <a:schemeClr val="tx1"/>
                </a:solidFill>
                <a:effectLst/>
              </a:rPr>
              <a:t>Okenný detektor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>
                <a:solidFill>
                  <a:srgbClr val="E20032"/>
                </a:solidFill>
                <a:effectLst/>
              </a:rPr>
              <a:t>Do rámu okna, nie je ho vidieť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>
                <a:solidFill>
                  <a:schemeClr val="tx1"/>
                </a:solidFill>
                <a:effectLst/>
              </a:rPr>
              <a:t>Kovanie MACO má prípravu pre montáž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>
                <a:solidFill>
                  <a:schemeClr val="tx1"/>
                </a:solidFill>
                <a:effectLst/>
              </a:rPr>
              <a:t>Prepínače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>
                <a:solidFill>
                  <a:schemeClr val="tx1"/>
                </a:solidFill>
                <a:effectLst/>
              </a:rPr>
              <a:t>INS / DEL (Natur reakcia)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>
                <a:solidFill>
                  <a:schemeClr val="tx1"/>
                </a:solidFill>
                <a:effectLst/>
              </a:rPr>
              <a:t>TMP off (vypnutie sabotážnych senzorov)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>
                <a:solidFill>
                  <a:schemeClr val="tx1"/>
                </a:solidFill>
                <a:effectLst/>
              </a:rPr>
              <a:t>Stavový / Impulzný (iba aktivácia)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>
                <a:solidFill>
                  <a:schemeClr val="tx1"/>
                </a:solidFill>
                <a:effectLst/>
              </a:rPr>
              <a:t>2x gombíkový článok CR2354 Lítium 3V</a:t>
            </a:r>
            <a:endParaRPr lang="sk-SK" sz="1800" b="1">
              <a:solidFill>
                <a:schemeClr val="tx1"/>
              </a:solidFill>
              <a:effectLst/>
            </a:endParaRPr>
          </a:p>
        </p:txBody>
      </p:sp>
      <p:pic>
        <p:nvPicPr>
          <p:cNvPr id="57349" name="Picture 6" descr="JA-82M v okne final - modrá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1000" y="2038350"/>
            <a:ext cx="3295650" cy="439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/>
              <a:t>Elektr. zabezpečenie budov</a:t>
            </a:r>
          </a:p>
        </p:txBody>
      </p:sp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sk-SK" sz="2400">
                <a:solidFill>
                  <a:srgbClr val="0094D3"/>
                </a:solidFill>
              </a:rPr>
              <a:t>Ústredňa JA-82K </a:t>
            </a:r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539750" y="2189163"/>
            <a:ext cx="824547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 dirty="0">
                <a:solidFill>
                  <a:schemeClr val="tx1"/>
                </a:solidFill>
              </a:rPr>
              <a:t>Rozlišuje až 50 periférií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 dirty="0">
                <a:solidFill>
                  <a:schemeClr val="tx1"/>
                </a:solidFill>
              </a:rPr>
              <a:t>Rozlišuje až 50 užívateľov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 dirty="0">
                <a:solidFill>
                  <a:schemeClr val="tx1"/>
                </a:solidFill>
              </a:rPr>
              <a:t>V základnej konfigurácii 4 drôtové vstupy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 dirty="0">
                <a:solidFill>
                  <a:schemeClr val="tx1"/>
                </a:solidFill>
              </a:rPr>
              <a:t>Poplachové výstupy EW a IW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 dirty="0">
                <a:solidFill>
                  <a:schemeClr val="tx1"/>
                </a:solidFill>
              </a:rPr>
              <a:t>Programovateľné výstupy </a:t>
            </a:r>
            <a:r>
              <a:rPr lang="sk-SK" sz="1800" b="0" dirty="0" err="1">
                <a:solidFill>
                  <a:schemeClr val="tx1"/>
                </a:solidFill>
              </a:rPr>
              <a:t>PgX</a:t>
            </a:r>
            <a:r>
              <a:rPr lang="sk-SK" sz="1800" b="0" dirty="0">
                <a:solidFill>
                  <a:schemeClr val="tx1"/>
                </a:solidFill>
              </a:rPr>
              <a:t> a </a:t>
            </a:r>
            <a:r>
              <a:rPr lang="sk-SK" sz="1800" b="0" dirty="0" err="1">
                <a:solidFill>
                  <a:schemeClr val="tx1"/>
                </a:solidFill>
              </a:rPr>
              <a:t>PgY</a:t>
            </a:r>
            <a:endParaRPr lang="sk-SK" sz="1800" b="0" dirty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 dirty="0">
                <a:solidFill>
                  <a:schemeClr val="tx1"/>
                </a:solidFill>
              </a:rPr>
              <a:t>Pamäť na 255 udalostí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 b="0" dirty="0">
                <a:solidFill>
                  <a:schemeClr val="tx1"/>
                </a:solidFill>
              </a:rPr>
              <a:t>Sieťový zálohovaný zdroj </a:t>
            </a:r>
            <a:endParaRPr lang="cs-CZ" sz="1800" b="0" dirty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</a:pPr>
            <a:endParaRPr lang="cs-CZ" sz="1800" b="0" dirty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</a:pPr>
            <a:endParaRPr lang="cs-CZ" sz="1800" b="0" dirty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</a:pPr>
            <a:endParaRPr lang="cs-CZ" sz="1800" dirty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</a:pPr>
            <a:endParaRPr lang="cs-CZ" sz="1800" b="0" dirty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</a:pPr>
            <a:endParaRPr lang="cs-CZ" sz="1800" dirty="0">
              <a:solidFill>
                <a:schemeClr val="tx1"/>
              </a:solidFill>
            </a:endParaRPr>
          </a:p>
        </p:txBody>
      </p:sp>
      <p:pic>
        <p:nvPicPr>
          <p:cNvPr id="17413" name="Picture 6" descr="JA-80K bok copy"/>
          <p:cNvPicPr>
            <a:picLocks noChangeAspect="1" noChangeArrowheads="1"/>
          </p:cNvPicPr>
          <p:nvPr/>
        </p:nvPicPr>
        <p:blipFill>
          <a:blip r:embed="rId3" cstate="print">
            <a:lum bright="-18000" contrast="6000"/>
          </a:blip>
          <a:srcRect t="5400" r="4547"/>
          <a:stretch>
            <a:fillRect/>
          </a:stretch>
        </p:blipFill>
        <p:spPr bwMode="auto">
          <a:xfrm>
            <a:off x="5160963" y="2282825"/>
            <a:ext cx="3751262" cy="311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539750" y="2189163"/>
            <a:ext cx="8245475" cy="384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>
                <a:solidFill>
                  <a:schemeClr val="tx1"/>
                </a:solidFill>
                <a:effectLst/>
              </a:rPr>
              <a:t>Učia sa vložením batérie alebo podržaním tlačidla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>
                <a:solidFill>
                  <a:schemeClr val="tx1"/>
                </a:solidFill>
                <a:effectLst/>
              </a:rPr>
              <a:t>Môžu sa použiť s ústredňou, UC a AC modulmi a s vnútornou sirénou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>
                <a:solidFill>
                  <a:schemeClr val="tx1"/>
                </a:solidFill>
                <a:effectLst/>
              </a:rPr>
              <a:t>Dosah do 100m</a:t>
            </a:r>
          </a:p>
        </p:txBody>
      </p:sp>
      <p:sp>
        <p:nvSpPr>
          <p:cNvPr id="60419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 b="1">
                <a:effectLst/>
              </a:rPr>
              <a:t>Elektr. zabezpečenie budov</a:t>
            </a:r>
          </a:p>
        </p:txBody>
      </p:sp>
      <p:sp>
        <p:nvSpPr>
          <p:cNvPr id="60420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sk-SK" sz="2400" b="1">
                <a:solidFill>
                  <a:srgbClr val="0094D3"/>
                </a:solidFill>
                <a:effectLst/>
              </a:rPr>
              <a:t>Bezdrôtové ovládače</a:t>
            </a:r>
          </a:p>
        </p:txBody>
      </p:sp>
      <p:pic>
        <p:nvPicPr>
          <p:cNvPr id="60421" name="Picture 4" descr="RC-87 - Panic button 2 cut-out final"/>
          <p:cNvPicPr>
            <a:picLocks noChangeAspect="1" noChangeArrowheads="1"/>
          </p:cNvPicPr>
          <p:nvPr/>
        </p:nvPicPr>
        <p:blipFill>
          <a:blip r:embed="rId3" cstate="print"/>
          <a:srcRect l="4890" t="6213" r="4245" b="5159"/>
          <a:stretch>
            <a:fillRect/>
          </a:stretch>
        </p:blipFill>
        <p:spPr bwMode="auto">
          <a:xfrm>
            <a:off x="373063" y="4449763"/>
            <a:ext cx="23463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5" descr="RC-80 4tlacitkova bok copy"/>
          <p:cNvPicPr>
            <a:picLocks noChangeAspect="1" noChangeArrowheads="1"/>
          </p:cNvPicPr>
          <p:nvPr/>
        </p:nvPicPr>
        <p:blipFill>
          <a:blip r:embed="rId4" cstate="print">
            <a:lum bright="-12000" contrast="6000"/>
          </a:blip>
          <a:srcRect l="2835" t="26498" r="26692" b="14136"/>
          <a:stretch>
            <a:fillRect/>
          </a:stretch>
        </p:blipFill>
        <p:spPr bwMode="auto">
          <a:xfrm rot="8100000">
            <a:off x="4832350" y="4506913"/>
            <a:ext cx="155257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3" name="Picture 6" descr="RC-88 bok copy"/>
          <p:cNvPicPr>
            <a:picLocks noChangeAspect="1" noChangeArrowheads="1"/>
          </p:cNvPicPr>
          <p:nvPr/>
        </p:nvPicPr>
        <p:blipFill>
          <a:blip r:embed="rId5" cstate="print">
            <a:lum bright="-18000" contrast="6000"/>
          </a:blip>
          <a:srcRect/>
          <a:stretch>
            <a:fillRect/>
          </a:stretch>
        </p:blipFill>
        <p:spPr bwMode="auto">
          <a:xfrm>
            <a:off x="2908300" y="4229100"/>
            <a:ext cx="19240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4" name="Picture 7" descr="RC-89 copy"/>
          <p:cNvPicPr>
            <a:picLocks noChangeAspect="1" noChangeArrowheads="1"/>
          </p:cNvPicPr>
          <p:nvPr/>
        </p:nvPicPr>
        <p:blipFill>
          <a:blip r:embed="rId6" cstate="print">
            <a:lum bright="-24000" contrast="6000"/>
          </a:blip>
          <a:srcRect/>
          <a:stretch>
            <a:fillRect/>
          </a:stretch>
        </p:blipFill>
        <p:spPr bwMode="auto">
          <a:xfrm>
            <a:off x="6619875" y="4756150"/>
            <a:ext cx="22098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5" name="Rectangle 10"/>
          <p:cNvSpPr>
            <a:spLocks noChangeArrowheads="1"/>
          </p:cNvSpPr>
          <p:nvPr/>
        </p:nvSpPr>
        <p:spPr bwMode="auto">
          <a:xfrm>
            <a:off x="7194550" y="3698875"/>
            <a:ext cx="938213" cy="600075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600" b="1">
                <a:effectLst/>
              </a:rPr>
              <a:t>Zvonček</a:t>
            </a:r>
          </a:p>
          <a:p>
            <a:r>
              <a:rPr lang="sk-SK" sz="1600" b="1">
                <a:effectLst/>
              </a:rPr>
              <a:t>RC-89</a:t>
            </a:r>
          </a:p>
        </p:txBody>
      </p:sp>
      <p:sp>
        <p:nvSpPr>
          <p:cNvPr id="60426" name="Rectangle 11"/>
          <p:cNvSpPr>
            <a:spLocks noChangeArrowheads="1"/>
          </p:cNvSpPr>
          <p:nvPr/>
        </p:nvSpPr>
        <p:spPr bwMode="auto">
          <a:xfrm>
            <a:off x="900113" y="4029075"/>
            <a:ext cx="754062" cy="600075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600" b="1">
                <a:effectLst/>
              </a:rPr>
              <a:t>Tieseň</a:t>
            </a:r>
          </a:p>
          <a:p>
            <a:r>
              <a:rPr lang="sk-SK" sz="1600" b="1">
                <a:effectLst/>
              </a:rPr>
              <a:t>RC-87</a:t>
            </a:r>
          </a:p>
        </p:txBody>
      </p:sp>
      <p:sp>
        <p:nvSpPr>
          <p:cNvPr id="60427" name="Rectangle 13"/>
          <p:cNvSpPr>
            <a:spLocks noChangeArrowheads="1"/>
          </p:cNvSpPr>
          <p:nvPr/>
        </p:nvSpPr>
        <p:spPr bwMode="auto">
          <a:xfrm>
            <a:off x="3363913" y="3573463"/>
            <a:ext cx="1030287" cy="600075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600" b="1">
                <a:effectLst/>
              </a:rPr>
              <a:t>Nástenné</a:t>
            </a:r>
          </a:p>
          <a:p>
            <a:r>
              <a:rPr lang="sk-SK" sz="1600" b="1">
                <a:effectLst/>
              </a:rPr>
              <a:t>RC-88</a:t>
            </a:r>
          </a:p>
        </p:txBody>
      </p:sp>
      <p:sp>
        <p:nvSpPr>
          <p:cNvPr id="60428" name="Rectangle 14"/>
          <p:cNvSpPr>
            <a:spLocks noChangeArrowheads="1"/>
          </p:cNvSpPr>
          <p:nvPr/>
        </p:nvSpPr>
        <p:spPr bwMode="auto">
          <a:xfrm>
            <a:off x="5157788" y="3584575"/>
            <a:ext cx="1041400" cy="600075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600" b="1">
                <a:effectLst/>
              </a:rPr>
              <a:t>Kľúčenka</a:t>
            </a:r>
          </a:p>
          <a:p>
            <a:r>
              <a:rPr lang="sk-SK" sz="1600" b="1">
                <a:effectLst/>
              </a:rPr>
              <a:t>RC-86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 b="1">
                <a:effectLst/>
              </a:rPr>
              <a:t>Elektr. zabezpečenie budov</a:t>
            </a:r>
          </a:p>
        </p:txBody>
      </p:sp>
      <p:sp>
        <p:nvSpPr>
          <p:cNvPr id="63491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sk-SK" sz="2400" b="1">
                <a:solidFill>
                  <a:srgbClr val="0094D3"/>
                </a:solidFill>
                <a:effectLst/>
              </a:rPr>
              <a:t>JA-80L bezdrôtová vnútorná siréna</a:t>
            </a:r>
          </a:p>
        </p:txBody>
      </p:sp>
      <p:sp>
        <p:nvSpPr>
          <p:cNvPr id="63492" name="Rectangle 3"/>
          <p:cNvSpPr>
            <a:spLocks noChangeArrowheads="1"/>
          </p:cNvSpPr>
          <p:nvPr/>
        </p:nvSpPr>
        <p:spPr bwMode="auto">
          <a:xfrm>
            <a:off x="539750" y="2189163"/>
            <a:ext cx="8245475" cy="384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>
                <a:solidFill>
                  <a:schemeClr val="tx1"/>
                </a:solidFill>
                <a:effectLst/>
              </a:rPr>
              <a:t>Napájaná zo siete 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>
                <a:solidFill>
                  <a:schemeClr val="tx1"/>
                </a:solidFill>
                <a:effectLst/>
              </a:rPr>
              <a:t>Vypnutie siete pri poplachu = </a:t>
            </a:r>
            <a:r>
              <a:rPr lang="sk-SK" sz="1600">
                <a:solidFill>
                  <a:srgbClr val="E20032"/>
                </a:solidFill>
                <a:effectLst/>
              </a:rPr>
              <a:t>vyšle sabotáž (detektor)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>
                <a:solidFill>
                  <a:schemeClr val="tx1"/>
                </a:solidFill>
                <a:effectLst/>
              </a:rPr>
              <a:t>Vypnutie siete bez poplachu = vyšle low-bat (voliteľné)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>
                <a:solidFill>
                  <a:srgbClr val="E20032"/>
                </a:solidFill>
                <a:effectLst/>
              </a:rPr>
              <a:t>Low bat doporučujeme vypnúť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>
                <a:solidFill>
                  <a:schemeClr val="tx1"/>
                </a:solidFill>
                <a:effectLst/>
              </a:rPr>
              <a:t>Možno do nej učiť priamo RC a detektory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>
                <a:solidFill>
                  <a:schemeClr val="tx1"/>
                </a:solidFill>
                <a:effectLst/>
              </a:rPr>
              <a:t>Selektívne nastavenie poplachu podľa PGx</a:t>
            </a:r>
            <a:br>
              <a:rPr lang="sk-SK" sz="1800">
                <a:solidFill>
                  <a:schemeClr val="tx1"/>
                </a:solidFill>
                <a:effectLst/>
              </a:rPr>
            </a:br>
            <a:r>
              <a:rPr lang="sk-SK" sz="1800">
                <a:solidFill>
                  <a:schemeClr val="tx1"/>
                </a:solidFill>
                <a:effectLst/>
              </a:rPr>
              <a:t>(hlásenie poplachu iba z jedného podsystému)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>
                <a:solidFill>
                  <a:schemeClr val="tx1"/>
                </a:solidFill>
                <a:effectLst/>
              </a:rPr>
              <a:t>Hlasitosť je možné meniť podržaním tlačidla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>
                <a:solidFill>
                  <a:schemeClr val="tx1"/>
                </a:solidFill>
                <a:effectLst/>
              </a:rPr>
              <a:t>Kontrolka indikuje stav PGY </a:t>
            </a:r>
          </a:p>
        </p:txBody>
      </p:sp>
      <p:pic>
        <p:nvPicPr>
          <p:cNvPr id="63493" name="Picture 5" descr="JA-80L bok copy"/>
          <p:cNvPicPr>
            <a:picLocks noChangeAspect="1" noChangeArrowheads="1"/>
          </p:cNvPicPr>
          <p:nvPr/>
        </p:nvPicPr>
        <p:blipFill>
          <a:blip r:embed="rId3" cstate="print">
            <a:lum bright="-24000" contrast="6000"/>
          </a:blip>
          <a:srcRect/>
          <a:stretch>
            <a:fillRect/>
          </a:stretch>
        </p:blipFill>
        <p:spPr bwMode="auto">
          <a:xfrm>
            <a:off x="6229350" y="3613150"/>
            <a:ext cx="25939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 b="1">
                <a:effectLst/>
              </a:rPr>
              <a:t>Elektr. zabezpečenie budov</a:t>
            </a:r>
          </a:p>
        </p:txBody>
      </p:sp>
      <p:sp>
        <p:nvSpPr>
          <p:cNvPr id="68611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cs-CZ" sz="2400" b="1">
                <a:solidFill>
                  <a:srgbClr val="0094D3"/>
                </a:solidFill>
                <a:effectLst/>
              </a:rPr>
              <a:t>Komunikátory</a:t>
            </a:r>
          </a:p>
        </p:txBody>
      </p:sp>
      <p:sp>
        <p:nvSpPr>
          <p:cNvPr id="68612" name="Rectangle 3"/>
          <p:cNvSpPr>
            <a:spLocks noChangeArrowheads="1"/>
          </p:cNvSpPr>
          <p:nvPr/>
        </p:nvSpPr>
        <p:spPr bwMode="auto">
          <a:xfrm>
            <a:off x="539750" y="2189163"/>
            <a:ext cx="8245475" cy="384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>
                <a:solidFill>
                  <a:schemeClr val="tx1"/>
                </a:solidFill>
                <a:effectLst/>
              </a:rPr>
              <a:t>Externá komunikácia cez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>
                <a:solidFill>
                  <a:schemeClr val="tx1"/>
                </a:solidFill>
                <a:effectLst/>
              </a:rPr>
              <a:t>GSM sieť – GPRS, SMS, HLAS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>
                <a:solidFill>
                  <a:schemeClr val="tx1"/>
                </a:solidFill>
                <a:effectLst/>
              </a:rPr>
              <a:t>Internet (LAN - Ethernet)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>
                <a:solidFill>
                  <a:schemeClr val="tx1"/>
                </a:solidFill>
                <a:effectLst/>
              </a:rPr>
              <a:t>Telefónnu linku	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>
                <a:solidFill>
                  <a:schemeClr val="tx1"/>
                </a:solidFill>
                <a:effectLst/>
              </a:rPr>
              <a:t>Reporty zo systému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>
                <a:solidFill>
                  <a:schemeClr val="tx1"/>
                </a:solidFill>
                <a:effectLst/>
              </a:rPr>
              <a:t>Užívateľovi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>
                <a:solidFill>
                  <a:schemeClr val="tx1"/>
                </a:solidFill>
                <a:effectLst/>
              </a:rPr>
              <a:t>PCO</a:t>
            </a:r>
          </a:p>
          <a:p>
            <a:pPr marL="742950" lvl="1" indent="-28575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600">
                <a:solidFill>
                  <a:schemeClr val="tx1"/>
                </a:solidFill>
                <a:effectLst/>
              </a:rPr>
              <a:t>Servisnému technikovi</a:t>
            </a: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sk-SK" sz="1800">
                <a:solidFill>
                  <a:schemeClr val="tx1"/>
                </a:solidFill>
                <a:effectLst/>
              </a:rPr>
              <a:t>Diaľkový prístup</a:t>
            </a:r>
          </a:p>
        </p:txBody>
      </p:sp>
      <p:pic>
        <p:nvPicPr>
          <p:cNvPr id="68613" name="Picture 6" descr="JA-82K_inside_20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9450" y="2962275"/>
            <a:ext cx="4397375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Rectangle 7"/>
          <p:cNvSpPr>
            <a:spLocks noChangeArrowheads="1"/>
          </p:cNvSpPr>
          <p:nvPr/>
        </p:nvSpPr>
        <p:spPr bwMode="auto">
          <a:xfrm>
            <a:off x="5129213" y="2408238"/>
            <a:ext cx="1328737" cy="355600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600" b="1">
                <a:effectLst/>
              </a:rPr>
              <a:t>Umíestnenie</a:t>
            </a:r>
          </a:p>
        </p:txBody>
      </p:sp>
      <p:sp>
        <p:nvSpPr>
          <p:cNvPr id="358409" name="Line 9"/>
          <p:cNvSpPr>
            <a:spLocks noChangeShapeType="1"/>
          </p:cNvSpPr>
          <p:nvPr/>
        </p:nvSpPr>
        <p:spPr bwMode="auto">
          <a:xfrm>
            <a:off x="6794500" y="2571750"/>
            <a:ext cx="1022350" cy="102235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/>
          </a:p>
        </p:txBody>
      </p:sp>
      <p:sp>
        <p:nvSpPr>
          <p:cNvPr id="358410" name="Line 10"/>
          <p:cNvSpPr>
            <a:spLocks noChangeShapeType="1"/>
          </p:cNvSpPr>
          <p:nvPr/>
        </p:nvSpPr>
        <p:spPr bwMode="auto">
          <a:xfrm>
            <a:off x="6375400" y="2578100"/>
            <a:ext cx="4318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>
              <a:defRPr/>
            </a:pPr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/>
              <a:t>Elektr. zabezpečenie budov</a:t>
            </a: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sk-SK" sz="2400">
                <a:solidFill>
                  <a:srgbClr val="0094D3"/>
                </a:solidFill>
              </a:rPr>
              <a:t>JA-82K základné vyhotovenie </a:t>
            </a:r>
          </a:p>
        </p:txBody>
      </p:sp>
      <p:pic>
        <p:nvPicPr>
          <p:cNvPr id="18436" name="Picture 6" descr="JA-82K_1"/>
          <p:cNvPicPr>
            <a:picLocks noChangeAspect="1" noChangeArrowheads="1"/>
          </p:cNvPicPr>
          <p:nvPr/>
        </p:nvPicPr>
        <p:blipFill>
          <a:blip r:embed="rId2" cstate="print">
            <a:lum bright="-18000" contrast="12000"/>
          </a:blip>
          <a:srcRect/>
          <a:stretch>
            <a:fillRect/>
          </a:stretch>
        </p:blipFill>
        <p:spPr bwMode="auto">
          <a:xfrm>
            <a:off x="228600" y="2425700"/>
            <a:ext cx="5181600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Rectangle 9"/>
          <p:cNvSpPr>
            <a:spLocks noChangeArrowheads="1"/>
          </p:cNvSpPr>
          <p:nvPr/>
        </p:nvSpPr>
        <p:spPr bwMode="auto">
          <a:xfrm>
            <a:off x="1685925" y="2176463"/>
            <a:ext cx="3587750" cy="355600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600"/>
              <a:t>Priestor pre akumulátor 12V / 2,2Ah</a:t>
            </a:r>
          </a:p>
        </p:txBody>
      </p:sp>
      <p:sp>
        <p:nvSpPr>
          <p:cNvPr id="270347" name="Line 11"/>
          <p:cNvSpPr>
            <a:spLocks noChangeShapeType="1"/>
          </p:cNvSpPr>
          <p:nvPr/>
        </p:nvSpPr>
        <p:spPr bwMode="auto">
          <a:xfrm flipH="1">
            <a:off x="1244600" y="2489200"/>
            <a:ext cx="512763" cy="512763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0348" name="Line 12"/>
          <p:cNvSpPr>
            <a:spLocks noChangeShapeType="1"/>
          </p:cNvSpPr>
          <p:nvPr/>
        </p:nvSpPr>
        <p:spPr bwMode="auto">
          <a:xfrm flipH="1">
            <a:off x="1247775" y="2990850"/>
            <a:ext cx="0" cy="1719263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440" name="Rectangle 3"/>
          <p:cNvSpPr>
            <a:spLocks noChangeArrowheads="1"/>
          </p:cNvSpPr>
          <p:nvPr/>
        </p:nvSpPr>
        <p:spPr bwMode="auto">
          <a:xfrm>
            <a:off x="5738813" y="2212975"/>
            <a:ext cx="3059112" cy="2100263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lIns="54000" tIns="54000" rIns="54000" bIns="54000">
            <a:spAutoFit/>
          </a:bodyPr>
          <a:lstStyle/>
          <a:p>
            <a:pPr marL="342900" indent="-342900" algn="l">
              <a:lnSpc>
                <a:spcPct val="120000"/>
              </a:lnSpc>
              <a:spcBef>
                <a:spcPct val="20000"/>
              </a:spcBef>
            </a:pPr>
            <a:r>
              <a:rPr lang="sk-SK" sz="1600"/>
              <a:t>Základný modul</a:t>
            </a:r>
          </a:p>
          <a:p>
            <a:pPr marL="742950" lvl="1" indent="-285750" algn="l">
              <a:lnSpc>
                <a:spcPct val="12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600" b="0"/>
              <a:t>4 drôtové vstupy</a:t>
            </a:r>
          </a:p>
          <a:p>
            <a:pPr marL="742950" lvl="1" indent="-285750" algn="l">
              <a:lnSpc>
                <a:spcPct val="12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600" b="0"/>
              <a:t>IW a EW výstupy</a:t>
            </a:r>
          </a:p>
          <a:p>
            <a:pPr marL="742950" lvl="1" indent="-285750" algn="l">
              <a:lnSpc>
                <a:spcPct val="12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600" b="0"/>
              <a:t>PgX a PgY výstupy</a:t>
            </a:r>
          </a:p>
          <a:p>
            <a:pPr marL="742950" lvl="1" indent="-285750" algn="l">
              <a:lnSpc>
                <a:spcPct val="12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600" b="0"/>
              <a:t>Záloh. zdroj 12V/700mA</a:t>
            </a:r>
          </a:p>
          <a:p>
            <a:pPr marL="742950" lvl="1" indent="-285750" algn="l">
              <a:lnSpc>
                <a:spcPct val="12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600" b="0"/>
              <a:t>Svorky dátovej zbernice</a:t>
            </a:r>
            <a:endParaRPr lang="sk-SK" sz="1600"/>
          </a:p>
        </p:txBody>
      </p:sp>
      <p:sp>
        <p:nvSpPr>
          <p:cNvPr id="18441" name="Rectangle 19"/>
          <p:cNvSpPr>
            <a:spLocks noChangeArrowheads="1"/>
          </p:cNvSpPr>
          <p:nvPr/>
        </p:nvSpPr>
        <p:spPr bwMode="auto">
          <a:xfrm>
            <a:off x="5703888" y="4443413"/>
            <a:ext cx="1851025" cy="355600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600"/>
              <a:t>Sabotážny senzor</a:t>
            </a:r>
          </a:p>
        </p:txBody>
      </p:sp>
      <p:sp>
        <p:nvSpPr>
          <p:cNvPr id="18442" name="Rectangle 20"/>
          <p:cNvSpPr>
            <a:spLocks noChangeArrowheads="1"/>
          </p:cNvSpPr>
          <p:nvPr/>
        </p:nvSpPr>
        <p:spPr bwMode="auto">
          <a:xfrm>
            <a:off x="5676900" y="4875213"/>
            <a:ext cx="1416050" cy="355600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600"/>
              <a:t>Sieťový zdroj</a:t>
            </a:r>
          </a:p>
        </p:txBody>
      </p:sp>
      <p:sp>
        <p:nvSpPr>
          <p:cNvPr id="18443" name="Rectangle 21"/>
          <p:cNvSpPr>
            <a:spLocks noChangeArrowheads="1"/>
          </p:cNvSpPr>
          <p:nvPr/>
        </p:nvSpPr>
        <p:spPr bwMode="auto">
          <a:xfrm>
            <a:off x="5672138" y="5307013"/>
            <a:ext cx="2555875" cy="355600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600"/>
              <a:t>Sieťový prívod a poistka</a:t>
            </a:r>
          </a:p>
        </p:txBody>
      </p:sp>
      <p:sp>
        <p:nvSpPr>
          <p:cNvPr id="18444" name="Rectangle 22"/>
          <p:cNvSpPr>
            <a:spLocks noChangeArrowheads="1"/>
          </p:cNvSpPr>
          <p:nvPr/>
        </p:nvSpPr>
        <p:spPr bwMode="auto">
          <a:xfrm>
            <a:off x="5703888" y="6169025"/>
            <a:ext cx="2674937" cy="355600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600"/>
              <a:t>Konektor dátovej zbernice</a:t>
            </a:r>
          </a:p>
        </p:txBody>
      </p:sp>
      <p:sp>
        <p:nvSpPr>
          <p:cNvPr id="18445" name="Rectangle 23"/>
          <p:cNvSpPr>
            <a:spLocks noChangeArrowheads="1"/>
          </p:cNvSpPr>
          <p:nvPr/>
        </p:nvSpPr>
        <p:spPr bwMode="auto">
          <a:xfrm>
            <a:off x="5662613" y="5737225"/>
            <a:ext cx="2957512" cy="355600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600"/>
              <a:t>Svorkovnica základnej dosky</a:t>
            </a:r>
          </a:p>
        </p:txBody>
      </p:sp>
      <p:sp>
        <p:nvSpPr>
          <p:cNvPr id="270360" name="Line 24"/>
          <p:cNvSpPr>
            <a:spLocks noChangeShapeType="1"/>
          </p:cNvSpPr>
          <p:nvPr/>
        </p:nvSpPr>
        <p:spPr bwMode="auto">
          <a:xfrm>
            <a:off x="5081588" y="4381500"/>
            <a:ext cx="6096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 type="oval" w="med" len="med"/>
            <a:tailEnd/>
          </a:ln>
          <a:effectLst/>
        </p:spPr>
        <p:txBody>
          <a:bodyPr/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0361" name="Line 25"/>
          <p:cNvSpPr>
            <a:spLocks noChangeShapeType="1"/>
          </p:cNvSpPr>
          <p:nvPr/>
        </p:nvSpPr>
        <p:spPr bwMode="auto">
          <a:xfrm flipH="1" flipV="1">
            <a:off x="5676900" y="4376738"/>
            <a:ext cx="119063" cy="119062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0372" name="Line 36"/>
          <p:cNvSpPr>
            <a:spLocks noChangeShapeType="1"/>
          </p:cNvSpPr>
          <p:nvPr/>
        </p:nvSpPr>
        <p:spPr bwMode="auto">
          <a:xfrm flipH="1">
            <a:off x="3092450" y="6164263"/>
            <a:ext cx="2138363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0373" name="Line 37"/>
          <p:cNvSpPr>
            <a:spLocks noChangeShapeType="1"/>
          </p:cNvSpPr>
          <p:nvPr/>
        </p:nvSpPr>
        <p:spPr bwMode="auto">
          <a:xfrm flipH="1" flipV="1">
            <a:off x="2447925" y="5510213"/>
            <a:ext cx="657225" cy="657225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0375" name="Line 39"/>
          <p:cNvSpPr>
            <a:spLocks noChangeShapeType="1"/>
          </p:cNvSpPr>
          <p:nvPr/>
        </p:nvSpPr>
        <p:spPr bwMode="auto">
          <a:xfrm flipH="1">
            <a:off x="4695825" y="6353175"/>
            <a:ext cx="1042988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0377" name="Line 41"/>
          <p:cNvSpPr>
            <a:spLocks noChangeShapeType="1"/>
          </p:cNvSpPr>
          <p:nvPr/>
        </p:nvSpPr>
        <p:spPr bwMode="auto">
          <a:xfrm flipH="1">
            <a:off x="4362450" y="5054600"/>
            <a:ext cx="140335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0378" name="Line 42"/>
          <p:cNvSpPr>
            <a:spLocks noChangeShapeType="1"/>
          </p:cNvSpPr>
          <p:nvPr/>
        </p:nvSpPr>
        <p:spPr bwMode="auto">
          <a:xfrm flipH="1">
            <a:off x="4105275" y="5046663"/>
            <a:ext cx="271463" cy="271462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0380" name="Line 44"/>
          <p:cNvSpPr>
            <a:spLocks noChangeShapeType="1"/>
          </p:cNvSpPr>
          <p:nvPr/>
        </p:nvSpPr>
        <p:spPr bwMode="auto">
          <a:xfrm flipH="1">
            <a:off x="4762500" y="5486400"/>
            <a:ext cx="99695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0382" name="Line 46"/>
          <p:cNvSpPr>
            <a:spLocks noChangeShapeType="1"/>
          </p:cNvSpPr>
          <p:nvPr/>
        </p:nvSpPr>
        <p:spPr bwMode="auto">
          <a:xfrm flipH="1">
            <a:off x="4502150" y="5481638"/>
            <a:ext cx="271463" cy="271462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0384" name="Line 48"/>
          <p:cNvSpPr>
            <a:spLocks noChangeShapeType="1"/>
          </p:cNvSpPr>
          <p:nvPr/>
        </p:nvSpPr>
        <p:spPr bwMode="auto">
          <a:xfrm flipH="1">
            <a:off x="5461000" y="5918200"/>
            <a:ext cx="29845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0386" name="Line 50"/>
          <p:cNvSpPr>
            <a:spLocks noChangeShapeType="1"/>
          </p:cNvSpPr>
          <p:nvPr/>
        </p:nvSpPr>
        <p:spPr bwMode="auto">
          <a:xfrm flipH="1">
            <a:off x="5218113" y="5915025"/>
            <a:ext cx="255587" cy="25558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0390" name="Line 54"/>
          <p:cNvSpPr>
            <a:spLocks noChangeShapeType="1"/>
          </p:cNvSpPr>
          <p:nvPr/>
        </p:nvSpPr>
        <p:spPr bwMode="auto">
          <a:xfrm flipH="1">
            <a:off x="3187700" y="3276600"/>
            <a:ext cx="2689225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0392" name="Line 56"/>
          <p:cNvSpPr>
            <a:spLocks noChangeShapeType="1"/>
          </p:cNvSpPr>
          <p:nvPr/>
        </p:nvSpPr>
        <p:spPr bwMode="auto">
          <a:xfrm flipH="1">
            <a:off x="2460625" y="3270250"/>
            <a:ext cx="742950" cy="74295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1" descr="JA-82K_inside_2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5925" y="2892425"/>
            <a:ext cx="4618038" cy="377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/>
              <a:t>Elektr. zabezpečenie budov</a:t>
            </a:r>
          </a:p>
        </p:txBody>
      </p:sp>
      <p:sp>
        <p:nvSpPr>
          <p:cNvPr id="20484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sk-SK" sz="2400">
                <a:solidFill>
                  <a:srgbClr val="0094D3"/>
                </a:solidFill>
              </a:rPr>
              <a:t>JA-82K modulárna koncepcia </a:t>
            </a: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388938" y="5464175"/>
            <a:ext cx="1216025" cy="600075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600"/>
              <a:t>Záložný</a:t>
            </a:r>
          </a:p>
          <a:p>
            <a:r>
              <a:rPr lang="sk-SK" sz="1600"/>
              <a:t>akumulátor</a:t>
            </a:r>
          </a:p>
        </p:txBody>
      </p:sp>
      <p:sp>
        <p:nvSpPr>
          <p:cNvPr id="271366" name="Line 6"/>
          <p:cNvSpPr>
            <a:spLocks noChangeShapeType="1"/>
          </p:cNvSpPr>
          <p:nvPr/>
        </p:nvSpPr>
        <p:spPr bwMode="auto">
          <a:xfrm flipH="1">
            <a:off x="1539875" y="5003800"/>
            <a:ext cx="512763" cy="512763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487" name="Rectangle 3"/>
          <p:cNvSpPr>
            <a:spLocks noChangeArrowheads="1"/>
          </p:cNvSpPr>
          <p:nvPr/>
        </p:nvSpPr>
        <p:spPr bwMode="auto">
          <a:xfrm>
            <a:off x="6272213" y="3432175"/>
            <a:ext cx="2495550" cy="141128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lIns="54000" tIns="54000" rIns="54000" bIns="54000">
            <a:spAutoFit/>
          </a:bodyPr>
          <a:lstStyle/>
          <a:p>
            <a:pPr marL="342900" indent="-342900" algn="l">
              <a:lnSpc>
                <a:spcPct val="120000"/>
              </a:lnSpc>
              <a:spcBef>
                <a:spcPct val="20000"/>
              </a:spcBef>
            </a:pPr>
            <a:r>
              <a:rPr lang="sk-SK" sz="1600"/>
              <a:t>Modul komunikátora</a:t>
            </a:r>
          </a:p>
          <a:p>
            <a:pPr marL="742950" lvl="1" indent="-285750" algn="l">
              <a:lnSpc>
                <a:spcPct val="12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600" b="0"/>
              <a:t>JA-80X tel. linka</a:t>
            </a:r>
          </a:p>
          <a:p>
            <a:pPr marL="742950" lvl="1" indent="-285750" algn="l">
              <a:lnSpc>
                <a:spcPct val="12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600" b="0"/>
              <a:t>JA-80V LAN + tel.</a:t>
            </a:r>
          </a:p>
          <a:p>
            <a:pPr marL="742950" lvl="1" indent="-285750" algn="l">
              <a:lnSpc>
                <a:spcPct val="12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sk-SK" sz="1600" b="0"/>
              <a:t>JA-82Y GSM</a:t>
            </a:r>
            <a:endParaRPr lang="sk-SK" sz="1600"/>
          </a:p>
        </p:txBody>
      </p:sp>
      <p:sp>
        <p:nvSpPr>
          <p:cNvPr id="20488" name="Rectangle 12"/>
          <p:cNvSpPr>
            <a:spLocks noChangeArrowheads="1"/>
          </p:cNvSpPr>
          <p:nvPr/>
        </p:nvSpPr>
        <p:spPr bwMode="auto">
          <a:xfrm>
            <a:off x="6240463" y="5351463"/>
            <a:ext cx="1350962" cy="847725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600"/>
              <a:t>Anténa</a:t>
            </a:r>
          </a:p>
          <a:p>
            <a:r>
              <a:rPr lang="sk-SK" sz="1600"/>
              <a:t>bezdrôtovej</a:t>
            </a:r>
          </a:p>
          <a:p>
            <a:r>
              <a:rPr lang="sk-SK" sz="1600"/>
              <a:t>komunikácie</a:t>
            </a:r>
          </a:p>
        </p:txBody>
      </p:sp>
      <p:sp>
        <p:nvSpPr>
          <p:cNvPr id="271388" name="Line 28"/>
          <p:cNvSpPr>
            <a:spLocks noChangeShapeType="1"/>
          </p:cNvSpPr>
          <p:nvPr/>
        </p:nvSpPr>
        <p:spPr bwMode="auto">
          <a:xfrm>
            <a:off x="2038350" y="5010150"/>
            <a:ext cx="257175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490" name="Rectangle 29"/>
          <p:cNvSpPr>
            <a:spLocks noChangeArrowheads="1"/>
          </p:cNvSpPr>
          <p:nvPr/>
        </p:nvSpPr>
        <p:spPr bwMode="auto">
          <a:xfrm>
            <a:off x="5278438" y="2241550"/>
            <a:ext cx="2166937" cy="571500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600"/>
              <a:t>JA-80Q</a:t>
            </a:r>
          </a:p>
          <a:p>
            <a:r>
              <a:rPr lang="sk-SK" sz="1400"/>
              <a:t>(Bezdrôtový prenos dát)</a:t>
            </a:r>
          </a:p>
        </p:txBody>
      </p:sp>
      <p:sp>
        <p:nvSpPr>
          <p:cNvPr id="20491" name="Rectangle 30"/>
          <p:cNvSpPr>
            <a:spLocks noChangeArrowheads="1"/>
          </p:cNvSpPr>
          <p:nvPr/>
        </p:nvSpPr>
        <p:spPr bwMode="auto">
          <a:xfrm>
            <a:off x="376238" y="4083050"/>
            <a:ext cx="963612" cy="847725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600"/>
              <a:t>JA-82C </a:t>
            </a:r>
          </a:p>
          <a:p>
            <a:r>
              <a:rPr lang="sk-SK" sz="1600"/>
              <a:t>(10 drôt.</a:t>
            </a:r>
          </a:p>
          <a:p>
            <a:r>
              <a:rPr lang="sk-SK" sz="1600"/>
              <a:t>vstupov)</a:t>
            </a:r>
          </a:p>
        </p:txBody>
      </p:sp>
      <p:sp>
        <p:nvSpPr>
          <p:cNvPr id="20492" name="Rectangle 31"/>
          <p:cNvSpPr>
            <a:spLocks noChangeArrowheads="1"/>
          </p:cNvSpPr>
          <p:nvPr/>
        </p:nvSpPr>
        <p:spPr bwMode="auto">
          <a:xfrm>
            <a:off x="403225" y="2244725"/>
            <a:ext cx="1552575" cy="596900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cs-CZ" sz="1600"/>
              <a:t>JA-82R</a:t>
            </a:r>
          </a:p>
          <a:p>
            <a:r>
              <a:rPr lang="cs-CZ" sz="1400"/>
              <a:t>(Rádiový modul)</a:t>
            </a:r>
            <a:r>
              <a:rPr lang="cs-CZ" sz="1600"/>
              <a:t> </a:t>
            </a:r>
          </a:p>
        </p:txBody>
      </p:sp>
      <p:sp>
        <p:nvSpPr>
          <p:cNvPr id="271393" name="Line 33"/>
          <p:cNvSpPr>
            <a:spLocks noChangeShapeType="1"/>
          </p:cNvSpPr>
          <p:nvPr/>
        </p:nvSpPr>
        <p:spPr bwMode="auto">
          <a:xfrm>
            <a:off x="1238250" y="4514850"/>
            <a:ext cx="2276475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1394" name="Line 34"/>
          <p:cNvSpPr>
            <a:spLocks noChangeShapeType="1"/>
          </p:cNvSpPr>
          <p:nvPr/>
        </p:nvSpPr>
        <p:spPr bwMode="auto">
          <a:xfrm>
            <a:off x="2701925" y="2538413"/>
            <a:ext cx="1019175" cy="97313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1395" name="Line 35"/>
          <p:cNvSpPr>
            <a:spLocks noChangeShapeType="1"/>
          </p:cNvSpPr>
          <p:nvPr/>
        </p:nvSpPr>
        <p:spPr bwMode="auto">
          <a:xfrm>
            <a:off x="1914525" y="2543175"/>
            <a:ext cx="8001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1396" name="Line 36"/>
          <p:cNvSpPr>
            <a:spLocks noChangeShapeType="1"/>
          </p:cNvSpPr>
          <p:nvPr/>
        </p:nvSpPr>
        <p:spPr bwMode="auto">
          <a:xfrm flipH="1">
            <a:off x="4105275" y="2762250"/>
            <a:ext cx="1238250" cy="123825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1397" name="Line 37"/>
          <p:cNvSpPr>
            <a:spLocks noChangeShapeType="1"/>
          </p:cNvSpPr>
          <p:nvPr/>
        </p:nvSpPr>
        <p:spPr bwMode="auto">
          <a:xfrm flipH="1" flipV="1">
            <a:off x="5927725" y="5008563"/>
            <a:ext cx="373063" cy="373062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1398" name="Line 38"/>
          <p:cNvSpPr>
            <a:spLocks noChangeShapeType="1"/>
          </p:cNvSpPr>
          <p:nvPr/>
        </p:nvSpPr>
        <p:spPr bwMode="auto">
          <a:xfrm flipH="1">
            <a:off x="4352925" y="5018088"/>
            <a:ext cx="159385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1399" name="Line 39"/>
          <p:cNvSpPr>
            <a:spLocks noChangeShapeType="1"/>
          </p:cNvSpPr>
          <p:nvPr/>
        </p:nvSpPr>
        <p:spPr bwMode="auto">
          <a:xfrm flipH="1">
            <a:off x="5629275" y="4152900"/>
            <a:ext cx="74295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1400" name="Line 40"/>
          <p:cNvSpPr>
            <a:spLocks noChangeShapeType="1"/>
          </p:cNvSpPr>
          <p:nvPr/>
        </p:nvSpPr>
        <p:spPr bwMode="auto">
          <a:xfrm flipH="1" flipV="1">
            <a:off x="5172075" y="3686175"/>
            <a:ext cx="473075" cy="473075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pPr>
              <a:defRPr/>
            </a:pPr>
            <a:endParaRPr lang="sk-SK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/>
              <a:t>Elektr. zabezpečenie budov</a:t>
            </a:r>
          </a:p>
        </p:txBody>
      </p:sp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sk-SK" sz="2400">
                <a:solidFill>
                  <a:srgbClr val="0094D3"/>
                </a:solidFill>
              </a:rPr>
              <a:t>Čiastočná ochrana – typický rodinný dom </a:t>
            </a:r>
          </a:p>
        </p:txBody>
      </p:sp>
      <p:pic>
        <p:nvPicPr>
          <p:cNvPr id="23556" name="Picture 21" descr="Jablotron rez dum - 1"/>
          <p:cNvPicPr>
            <a:picLocks noChangeAspect="1" noChangeArrowheads="1"/>
          </p:cNvPicPr>
          <p:nvPr/>
        </p:nvPicPr>
        <p:blipFill>
          <a:blip r:embed="rId2" cstate="print"/>
          <a:srcRect t="10301" b="17596"/>
          <a:stretch>
            <a:fillRect/>
          </a:stretch>
        </p:blipFill>
        <p:spPr bwMode="auto">
          <a:xfrm>
            <a:off x="409575" y="3800475"/>
            <a:ext cx="2744788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 Box 29"/>
          <p:cNvSpPr txBox="1">
            <a:spLocks noChangeArrowheads="1"/>
          </p:cNvSpPr>
          <p:nvPr/>
        </p:nvSpPr>
        <p:spPr bwMode="auto">
          <a:xfrm>
            <a:off x="2390775" y="4695825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>
                <a:solidFill>
                  <a:srgbClr val="00FFFF"/>
                </a:solidFill>
              </a:rPr>
              <a:t>A</a:t>
            </a:r>
            <a:endParaRPr lang="en-US">
              <a:solidFill>
                <a:srgbClr val="00FFFF"/>
              </a:solidFill>
            </a:endParaRPr>
          </a:p>
        </p:txBody>
      </p:sp>
      <p:pic>
        <p:nvPicPr>
          <p:cNvPr id="23558" name="Picture 22" descr="Jablotron rez dum - 2"/>
          <p:cNvPicPr>
            <a:picLocks noChangeAspect="1" noChangeArrowheads="1"/>
          </p:cNvPicPr>
          <p:nvPr/>
        </p:nvPicPr>
        <p:blipFill>
          <a:blip r:embed="rId3" cstate="print"/>
          <a:srcRect t="10300" b="17596"/>
          <a:stretch>
            <a:fillRect/>
          </a:stretch>
        </p:blipFill>
        <p:spPr bwMode="auto">
          <a:xfrm>
            <a:off x="3190875" y="3790950"/>
            <a:ext cx="2744788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9" name="Text Box 30"/>
          <p:cNvSpPr txBox="1">
            <a:spLocks noChangeArrowheads="1"/>
          </p:cNvSpPr>
          <p:nvPr/>
        </p:nvSpPr>
        <p:spPr bwMode="auto">
          <a:xfrm>
            <a:off x="5162550" y="4695825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>
                <a:solidFill>
                  <a:srgbClr val="00FFFF"/>
                </a:solidFill>
              </a:rPr>
              <a:t>A</a:t>
            </a:r>
            <a:endParaRPr lang="en-US">
              <a:solidFill>
                <a:srgbClr val="00FFFF"/>
              </a:solidFill>
            </a:endParaRPr>
          </a:p>
        </p:txBody>
      </p:sp>
      <p:sp>
        <p:nvSpPr>
          <p:cNvPr id="23560" name="Text Box 32"/>
          <p:cNvSpPr txBox="1">
            <a:spLocks noChangeArrowheads="1"/>
          </p:cNvSpPr>
          <p:nvPr/>
        </p:nvSpPr>
        <p:spPr bwMode="auto">
          <a:xfrm>
            <a:off x="4210050" y="4772025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>
                <a:solidFill>
                  <a:srgbClr val="00FFFF"/>
                </a:solidFill>
              </a:rPr>
              <a:t>B</a:t>
            </a:r>
            <a:endParaRPr lang="en-US">
              <a:solidFill>
                <a:srgbClr val="00FFFF"/>
              </a:solidFill>
            </a:endParaRPr>
          </a:p>
        </p:txBody>
      </p:sp>
      <p:sp>
        <p:nvSpPr>
          <p:cNvPr id="23561" name="Rectangle 24"/>
          <p:cNvSpPr>
            <a:spLocks noChangeArrowheads="1"/>
          </p:cNvSpPr>
          <p:nvPr/>
        </p:nvSpPr>
        <p:spPr bwMode="auto">
          <a:xfrm>
            <a:off x="6734175" y="3794125"/>
            <a:ext cx="242888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700" b="0">
                <a:solidFill>
                  <a:schemeClr val="tx1"/>
                </a:solidFill>
                <a:latin typeface="Times New Roman" pitchFamily="18" charset="0"/>
              </a:rPr>
              <a:t>C</a:t>
            </a:r>
          </a:p>
        </p:txBody>
      </p:sp>
      <p:sp>
        <p:nvSpPr>
          <p:cNvPr id="23562" name="Rectangle 25"/>
          <p:cNvSpPr>
            <a:spLocks noChangeArrowheads="1"/>
          </p:cNvSpPr>
          <p:nvPr/>
        </p:nvSpPr>
        <p:spPr bwMode="auto">
          <a:xfrm>
            <a:off x="6657975" y="4251325"/>
            <a:ext cx="242888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700" b="0">
                <a:solidFill>
                  <a:schemeClr val="tx1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23563" name="Rectangle 26"/>
          <p:cNvSpPr>
            <a:spLocks noChangeArrowheads="1"/>
          </p:cNvSpPr>
          <p:nvPr/>
        </p:nvSpPr>
        <p:spPr bwMode="auto">
          <a:xfrm>
            <a:off x="7267575" y="4175125"/>
            <a:ext cx="24765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700" b="0">
                <a:solidFill>
                  <a:schemeClr val="tx1"/>
                </a:solidFill>
                <a:latin typeface="Times New Roman" pitchFamily="18" charset="0"/>
              </a:rPr>
              <a:t>A</a:t>
            </a:r>
          </a:p>
        </p:txBody>
      </p:sp>
      <p:pic>
        <p:nvPicPr>
          <p:cNvPr id="23564" name="Picture 28" descr="Jablotron rez dum - 3"/>
          <p:cNvPicPr>
            <a:picLocks noChangeAspect="1" noChangeArrowheads="1"/>
          </p:cNvPicPr>
          <p:nvPr/>
        </p:nvPicPr>
        <p:blipFill>
          <a:blip r:embed="rId4" cstate="print"/>
          <a:srcRect t="10300" b="17596"/>
          <a:stretch>
            <a:fillRect/>
          </a:stretch>
        </p:blipFill>
        <p:spPr bwMode="auto">
          <a:xfrm>
            <a:off x="5991225" y="3803650"/>
            <a:ext cx="27432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5" name="Text Box 31"/>
          <p:cNvSpPr txBox="1">
            <a:spLocks noChangeArrowheads="1"/>
          </p:cNvSpPr>
          <p:nvPr/>
        </p:nvSpPr>
        <p:spPr bwMode="auto">
          <a:xfrm>
            <a:off x="7953375" y="4708525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>
                <a:solidFill>
                  <a:srgbClr val="00FFFF"/>
                </a:solidFill>
              </a:rPr>
              <a:t>A</a:t>
            </a:r>
            <a:endParaRPr lang="en-US">
              <a:solidFill>
                <a:srgbClr val="00FFFF"/>
              </a:solidFill>
            </a:endParaRPr>
          </a:p>
        </p:txBody>
      </p:sp>
      <p:sp>
        <p:nvSpPr>
          <p:cNvPr id="23566" name="Text Box 33"/>
          <p:cNvSpPr txBox="1">
            <a:spLocks noChangeArrowheads="1"/>
          </p:cNvSpPr>
          <p:nvPr/>
        </p:nvSpPr>
        <p:spPr bwMode="auto">
          <a:xfrm>
            <a:off x="7115175" y="4784725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>
                <a:solidFill>
                  <a:srgbClr val="00FFFF"/>
                </a:solidFill>
              </a:rPr>
              <a:t>B</a:t>
            </a:r>
            <a:endParaRPr lang="en-US">
              <a:solidFill>
                <a:srgbClr val="00FFFF"/>
              </a:solidFill>
            </a:endParaRPr>
          </a:p>
        </p:txBody>
      </p:sp>
      <p:sp>
        <p:nvSpPr>
          <p:cNvPr id="23567" name="Text Box 34"/>
          <p:cNvSpPr txBox="1">
            <a:spLocks noChangeArrowheads="1"/>
          </p:cNvSpPr>
          <p:nvPr/>
        </p:nvSpPr>
        <p:spPr bwMode="auto">
          <a:xfrm>
            <a:off x="7115175" y="4098925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>
                <a:solidFill>
                  <a:srgbClr val="00FFFF"/>
                </a:solidFill>
              </a:rPr>
              <a:t>C</a:t>
            </a:r>
            <a:endParaRPr lang="en-US">
              <a:solidFill>
                <a:srgbClr val="00FFFF"/>
              </a:solidFill>
            </a:endParaRPr>
          </a:p>
        </p:txBody>
      </p:sp>
      <p:sp>
        <p:nvSpPr>
          <p:cNvPr id="23568" name="Rectangle 45"/>
          <p:cNvSpPr>
            <a:spLocks noChangeArrowheads="1"/>
          </p:cNvSpPr>
          <p:nvPr/>
        </p:nvSpPr>
        <p:spPr bwMode="auto">
          <a:xfrm>
            <a:off x="1397000" y="2987675"/>
            <a:ext cx="698500" cy="352425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lIns="54000" tIns="54000" rIns="54000" bIns="54000" anchor="ctr">
            <a:spAutoFit/>
          </a:bodyPr>
          <a:lstStyle/>
          <a:p>
            <a:r>
              <a:rPr lang="cs-CZ" sz="1600"/>
              <a:t>Garáž</a:t>
            </a:r>
          </a:p>
        </p:txBody>
      </p:sp>
      <p:sp>
        <p:nvSpPr>
          <p:cNvPr id="23569" name="Rectangle 46"/>
          <p:cNvSpPr>
            <a:spLocks noChangeArrowheads="1"/>
          </p:cNvSpPr>
          <p:nvPr/>
        </p:nvSpPr>
        <p:spPr bwMode="auto">
          <a:xfrm>
            <a:off x="3671888" y="2984500"/>
            <a:ext cx="1743075" cy="355600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600"/>
              <a:t>Garáž a prízemie</a:t>
            </a:r>
          </a:p>
        </p:txBody>
      </p:sp>
      <p:sp>
        <p:nvSpPr>
          <p:cNvPr id="23570" name="Rectangle 47"/>
          <p:cNvSpPr>
            <a:spLocks noChangeArrowheads="1"/>
          </p:cNvSpPr>
          <p:nvPr/>
        </p:nvSpPr>
        <p:spPr bwMode="auto">
          <a:xfrm>
            <a:off x="6811963" y="2984500"/>
            <a:ext cx="1031875" cy="355600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600"/>
              <a:t>Celý dom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6"/>
          <p:cNvSpPr txBox="1">
            <a:spLocks noChangeArrowheads="1"/>
          </p:cNvSpPr>
          <p:nvPr/>
        </p:nvSpPr>
        <p:spPr bwMode="auto">
          <a:xfrm>
            <a:off x="1147763" y="417513"/>
            <a:ext cx="61928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k-SK" sz="2600"/>
              <a:t>Elektr. zabezpečenie budov</a:t>
            </a:r>
          </a:p>
        </p:txBody>
      </p:sp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395288" y="1436688"/>
            <a:ext cx="84248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l"/>
            <a:r>
              <a:rPr lang="sk-SK" sz="2400">
                <a:solidFill>
                  <a:srgbClr val="0094D3"/>
                </a:solidFill>
              </a:rPr>
              <a:t>Delený systém – typické 2 byty (dvoj dom) </a:t>
            </a:r>
          </a:p>
        </p:txBody>
      </p:sp>
      <p:sp>
        <p:nvSpPr>
          <p:cNvPr id="24580" name="Text Box 23"/>
          <p:cNvSpPr txBox="1">
            <a:spLocks noChangeArrowheads="1"/>
          </p:cNvSpPr>
          <p:nvPr/>
        </p:nvSpPr>
        <p:spPr bwMode="auto">
          <a:xfrm>
            <a:off x="1524000" y="5289550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>
                <a:solidFill>
                  <a:srgbClr val="0033CC"/>
                </a:solidFill>
              </a:rPr>
              <a:t>C</a:t>
            </a:r>
            <a:endParaRPr lang="en-US">
              <a:solidFill>
                <a:srgbClr val="0033CC"/>
              </a:solidFill>
            </a:endParaRPr>
          </a:p>
        </p:txBody>
      </p:sp>
      <p:grpSp>
        <p:nvGrpSpPr>
          <p:cNvPr id="24581" name="Group 35"/>
          <p:cNvGrpSpPr>
            <a:grpSpLocks/>
          </p:cNvGrpSpPr>
          <p:nvPr/>
        </p:nvGrpSpPr>
        <p:grpSpPr bwMode="auto">
          <a:xfrm>
            <a:off x="609600" y="3798888"/>
            <a:ext cx="2286000" cy="1604962"/>
            <a:chOff x="192" y="2393"/>
            <a:chExt cx="1440" cy="1011"/>
          </a:xfrm>
        </p:grpSpPr>
        <p:pic>
          <p:nvPicPr>
            <p:cNvPr id="24597" name="Picture 20" descr="Jablotron rez dvojdum - for Ren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2" y="2393"/>
              <a:ext cx="1440" cy="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98" name="Text Box 22"/>
            <p:cNvSpPr txBox="1">
              <a:spLocks noChangeArrowheads="1"/>
            </p:cNvSpPr>
            <p:nvPr/>
          </p:nvSpPr>
          <p:spPr bwMode="auto">
            <a:xfrm>
              <a:off x="594" y="2624"/>
              <a:ext cx="23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>
                  <a:solidFill>
                    <a:srgbClr val="00FFFF"/>
                  </a:solidFill>
                </a:rPr>
                <a:t>A</a:t>
              </a:r>
              <a:endParaRPr lang="en-US">
                <a:solidFill>
                  <a:srgbClr val="00FFFF"/>
                </a:solidFill>
              </a:endParaRPr>
            </a:p>
          </p:txBody>
        </p:sp>
        <p:sp>
          <p:nvSpPr>
            <p:cNvPr id="24599" name="Text Box 24"/>
            <p:cNvSpPr txBox="1">
              <a:spLocks noChangeArrowheads="1"/>
            </p:cNvSpPr>
            <p:nvPr/>
          </p:nvSpPr>
          <p:spPr bwMode="auto">
            <a:xfrm>
              <a:off x="1026" y="2630"/>
              <a:ext cx="23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>
                  <a:solidFill>
                    <a:srgbClr val="00FFFF"/>
                  </a:solidFill>
                </a:rPr>
                <a:t>B</a:t>
              </a:r>
              <a:endParaRPr lang="en-US">
                <a:solidFill>
                  <a:srgbClr val="00FFFF"/>
                </a:solidFill>
              </a:endParaRPr>
            </a:p>
          </p:txBody>
        </p:sp>
        <p:sp>
          <p:nvSpPr>
            <p:cNvPr id="275485" name="Line 29"/>
            <p:cNvSpPr>
              <a:spLocks noChangeShapeType="1"/>
            </p:cNvSpPr>
            <p:nvPr/>
          </p:nvSpPr>
          <p:spPr bwMode="auto">
            <a:xfrm flipH="1" flipV="1">
              <a:off x="912" y="3260"/>
              <a:ext cx="96" cy="144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sk-SK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4582" name="Group 36"/>
          <p:cNvGrpSpPr>
            <a:grpSpLocks/>
          </p:cNvGrpSpPr>
          <p:nvPr/>
        </p:nvGrpSpPr>
        <p:grpSpPr bwMode="auto">
          <a:xfrm>
            <a:off x="3381375" y="3798888"/>
            <a:ext cx="2286000" cy="1882775"/>
            <a:chOff x="2154" y="2138"/>
            <a:chExt cx="1440" cy="1186"/>
          </a:xfrm>
        </p:grpSpPr>
        <p:pic>
          <p:nvPicPr>
            <p:cNvPr id="24592" name="Picture 19" descr="Jablotron rez dvojdum - for Ren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54" y="2138"/>
              <a:ext cx="1440" cy="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93" name="Text Box 25"/>
            <p:cNvSpPr txBox="1">
              <a:spLocks noChangeArrowheads="1"/>
            </p:cNvSpPr>
            <p:nvPr/>
          </p:nvSpPr>
          <p:spPr bwMode="auto">
            <a:xfrm>
              <a:off x="2562" y="2366"/>
              <a:ext cx="23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>
                  <a:solidFill>
                    <a:srgbClr val="00FFFF"/>
                  </a:solidFill>
                </a:rPr>
                <a:t>A</a:t>
              </a:r>
              <a:endParaRPr lang="en-US">
                <a:solidFill>
                  <a:srgbClr val="00FFFF"/>
                </a:solidFill>
              </a:endParaRPr>
            </a:p>
          </p:txBody>
        </p:sp>
        <p:sp>
          <p:nvSpPr>
            <p:cNvPr id="24594" name="Text Box 26"/>
            <p:cNvSpPr txBox="1">
              <a:spLocks noChangeArrowheads="1"/>
            </p:cNvSpPr>
            <p:nvPr/>
          </p:nvSpPr>
          <p:spPr bwMode="auto">
            <a:xfrm>
              <a:off x="2964" y="2372"/>
              <a:ext cx="23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>
                  <a:solidFill>
                    <a:srgbClr val="00FFFF"/>
                  </a:solidFill>
                </a:rPr>
                <a:t>B</a:t>
              </a:r>
              <a:endParaRPr lang="en-US">
                <a:solidFill>
                  <a:srgbClr val="00FFFF"/>
                </a:solidFill>
              </a:endParaRPr>
            </a:p>
          </p:txBody>
        </p:sp>
        <p:sp>
          <p:nvSpPr>
            <p:cNvPr id="24595" name="Text Box 30"/>
            <p:cNvSpPr txBox="1">
              <a:spLocks noChangeArrowheads="1"/>
            </p:cNvSpPr>
            <p:nvPr/>
          </p:nvSpPr>
          <p:spPr bwMode="auto">
            <a:xfrm>
              <a:off x="2928" y="3074"/>
              <a:ext cx="23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>
                  <a:solidFill>
                    <a:srgbClr val="0033CC"/>
                  </a:solidFill>
                </a:rPr>
                <a:t>C</a:t>
              </a:r>
              <a:endParaRPr lang="en-US">
                <a:solidFill>
                  <a:srgbClr val="0033CC"/>
                </a:solidFill>
              </a:endParaRPr>
            </a:p>
          </p:txBody>
        </p:sp>
        <p:sp>
          <p:nvSpPr>
            <p:cNvPr id="275487" name="Line 31"/>
            <p:cNvSpPr>
              <a:spLocks noChangeShapeType="1"/>
            </p:cNvSpPr>
            <p:nvPr/>
          </p:nvSpPr>
          <p:spPr bwMode="auto">
            <a:xfrm flipH="1" flipV="1">
              <a:off x="2874" y="3008"/>
              <a:ext cx="96" cy="144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sk-SK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4583" name="Group 37"/>
          <p:cNvGrpSpPr>
            <a:grpSpLocks/>
          </p:cNvGrpSpPr>
          <p:nvPr/>
        </p:nvGrpSpPr>
        <p:grpSpPr bwMode="auto">
          <a:xfrm>
            <a:off x="6191250" y="3798888"/>
            <a:ext cx="2286000" cy="1914525"/>
            <a:chOff x="4134" y="2148"/>
            <a:chExt cx="1440" cy="1206"/>
          </a:xfrm>
        </p:grpSpPr>
        <p:pic>
          <p:nvPicPr>
            <p:cNvPr id="24587" name="Picture 21" descr="Jablotron rez dvojdum - for Ren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34" y="2148"/>
              <a:ext cx="1440" cy="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8" name="Text Box 27"/>
            <p:cNvSpPr txBox="1">
              <a:spLocks noChangeArrowheads="1"/>
            </p:cNvSpPr>
            <p:nvPr/>
          </p:nvSpPr>
          <p:spPr bwMode="auto">
            <a:xfrm>
              <a:off x="4566" y="2340"/>
              <a:ext cx="23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>
                  <a:solidFill>
                    <a:srgbClr val="00FFFF"/>
                  </a:solidFill>
                </a:rPr>
                <a:t>A</a:t>
              </a:r>
              <a:endParaRPr lang="en-US">
                <a:solidFill>
                  <a:srgbClr val="00FFFF"/>
                </a:solidFill>
              </a:endParaRPr>
            </a:p>
          </p:txBody>
        </p:sp>
        <p:sp>
          <p:nvSpPr>
            <p:cNvPr id="24589" name="Text Box 28"/>
            <p:cNvSpPr txBox="1">
              <a:spLocks noChangeArrowheads="1"/>
            </p:cNvSpPr>
            <p:nvPr/>
          </p:nvSpPr>
          <p:spPr bwMode="auto">
            <a:xfrm>
              <a:off x="4950" y="2340"/>
              <a:ext cx="23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>
                  <a:solidFill>
                    <a:srgbClr val="00FFFF"/>
                  </a:solidFill>
                </a:rPr>
                <a:t>B</a:t>
              </a:r>
              <a:endParaRPr lang="en-US">
                <a:solidFill>
                  <a:srgbClr val="00FFFF"/>
                </a:solidFill>
              </a:endParaRPr>
            </a:p>
          </p:txBody>
        </p:sp>
        <p:sp>
          <p:nvSpPr>
            <p:cNvPr id="275488" name="Line 32"/>
            <p:cNvSpPr>
              <a:spLocks noChangeShapeType="1"/>
            </p:cNvSpPr>
            <p:nvPr/>
          </p:nvSpPr>
          <p:spPr bwMode="auto">
            <a:xfrm flipH="1" flipV="1">
              <a:off x="4854" y="3018"/>
              <a:ext cx="96" cy="144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sk-SK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591" name="Text Box 33"/>
            <p:cNvSpPr txBox="1">
              <a:spLocks noChangeArrowheads="1"/>
            </p:cNvSpPr>
            <p:nvPr/>
          </p:nvSpPr>
          <p:spPr bwMode="auto">
            <a:xfrm>
              <a:off x="4896" y="3104"/>
              <a:ext cx="23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>
                  <a:solidFill>
                    <a:srgbClr val="0033CC"/>
                  </a:solidFill>
                </a:rPr>
                <a:t>C</a:t>
              </a:r>
              <a:endParaRPr lang="en-US">
                <a:solidFill>
                  <a:srgbClr val="0033CC"/>
                </a:solidFill>
              </a:endParaRPr>
            </a:p>
          </p:txBody>
        </p:sp>
      </p:grpSp>
      <p:sp>
        <p:nvSpPr>
          <p:cNvPr id="24584" name="Rectangle 34"/>
          <p:cNvSpPr>
            <a:spLocks noChangeArrowheads="1"/>
          </p:cNvSpPr>
          <p:nvPr/>
        </p:nvSpPr>
        <p:spPr bwMode="auto">
          <a:xfrm>
            <a:off x="1195388" y="2984500"/>
            <a:ext cx="1131887" cy="355600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600"/>
              <a:t>Novákovci</a:t>
            </a:r>
          </a:p>
        </p:txBody>
      </p:sp>
      <p:sp>
        <p:nvSpPr>
          <p:cNvPr id="24585" name="Rectangle 38"/>
          <p:cNvSpPr>
            <a:spLocks noChangeArrowheads="1"/>
          </p:cNvSpPr>
          <p:nvPr/>
        </p:nvSpPr>
        <p:spPr bwMode="auto">
          <a:xfrm>
            <a:off x="3986213" y="2984500"/>
            <a:ext cx="1068387" cy="355600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600"/>
              <a:t>Bielikovci</a:t>
            </a:r>
          </a:p>
        </p:txBody>
      </p:sp>
      <p:sp>
        <p:nvSpPr>
          <p:cNvPr id="24586" name="Rectangle 39"/>
          <p:cNvSpPr>
            <a:spLocks noChangeArrowheads="1"/>
          </p:cNvSpPr>
          <p:nvPr/>
        </p:nvSpPr>
        <p:spPr bwMode="auto">
          <a:xfrm>
            <a:off x="6813550" y="2984500"/>
            <a:ext cx="1031875" cy="355600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</p:spPr>
        <p:txBody>
          <a:bodyPr wrap="none" lIns="54000" tIns="54000" rIns="54000" bIns="54000" anchor="ctr">
            <a:spAutoFit/>
          </a:bodyPr>
          <a:lstStyle/>
          <a:p>
            <a:r>
              <a:rPr lang="sk-SK" sz="1600"/>
              <a:t>Celý dom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lastní návrh">
  <a:themeElements>
    <a:clrScheme name="Vlastn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lastn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lastn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Výchozí návrh">
  <a:themeElements>
    <a:clrScheme name="1_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6678</TotalTime>
  <Words>1940</Words>
  <Application>Microsoft Office PowerPoint</Application>
  <PresentationFormat>Prezentácia na obrazovke (4:3)</PresentationFormat>
  <Paragraphs>552</Paragraphs>
  <Slides>52</Slides>
  <Notes>4</Notes>
  <HiddenSlides>0</HiddenSlides>
  <MMClips>0</MMClips>
  <ScaleCrop>false</ScaleCrop>
  <HeadingPairs>
    <vt:vector size="6" baseType="variant">
      <vt:variant>
        <vt:lpstr>Motív</vt:lpstr>
      </vt:variant>
      <vt:variant>
        <vt:i4>2</vt:i4>
      </vt:variant>
      <vt:variant>
        <vt:lpstr>Vložené servery OLE</vt:lpstr>
      </vt:variant>
      <vt:variant>
        <vt:i4>2</vt:i4>
      </vt:variant>
      <vt:variant>
        <vt:lpstr>Nadpisy snímok</vt:lpstr>
      </vt:variant>
      <vt:variant>
        <vt:i4>52</vt:i4>
      </vt:variant>
    </vt:vector>
  </HeadingPairs>
  <TitlesOfParts>
    <vt:vector size="56" baseType="lpstr">
      <vt:lpstr>Vlastní návrh</vt:lpstr>
      <vt:lpstr>1_Výchozí návrh</vt:lpstr>
      <vt:lpstr>CorelDRAW</vt:lpstr>
      <vt:lpstr>CorelDRAW 6.0</vt:lpstr>
      <vt:lpstr>Snímka 1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  <vt:lpstr>Snímka 22</vt:lpstr>
      <vt:lpstr>Snímka 23</vt:lpstr>
      <vt:lpstr>Snímka 24</vt:lpstr>
      <vt:lpstr>Snímka 25</vt:lpstr>
      <vt:lpstr>Snímka 26</vt:lpstr>
      <vt:lpstr>Snímka 27</vt:lpstr>
      <vt:lpstr>Snímka 28</vt:lpstr>
      <vt:lpstr>Snímka 29</vt:lpstr>
      <vt:lpstr>Snímka 30</vt:lpstr>
      <vt:lpstr>Snímka 31</vt:lpstr>
      <vt:lpstr>Snímka 32</vt:lpstr>
      <vt:lpstr>Snímka 33</vt:lpstr>
      <vt:lpstr>Snímka 34</vt:lpstr>
      <vt:lpstr>Snímka 35</vt:lpstr>
      <vt:lpstr>Snímka 36</vt:lpstr>
      <vt:lpstr>Snímka 37</vt:lpstr>
      <vt:lpstr>Snímka 38</vt:lpstr>
      <vt:lpstr>Snímka 39</vt:lpstr>
      <vt:lpstr>Snímka 40</vt:lpstr>
      <vt:lpstr>Snímka 41</vt:lpstr>
      <vt:lpstr>Snímka 42</vt:lpstr>
      <vt:lpstr>Snímka 43</vt:lpstr>
      <vt:lpstr>Snímka 44</vt:lpstr>
      <vt:lpstr>Snímka 45</vt:lpstr>
      <vt:lpstr>Snímka 46</vt:lpstr>
      <vt:lpstr>Snímka 47</vt:lpstr>
      <vt:lpstr>Snímka 48</vt:lpstr>
      <vt:lpstr>Snímka 49</vt:lpstr>
      <vt:lpstr>Snímka 50</vt:lpstr>
      <vt:lpstr>Snímka 51</vt:lpstr>
      <vt:lpstr>Snímka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gregor</dc:creator>
  <cp:lastModifiedBy>Juraj</cp:lastModifiedBy>
  <cp:revision>592</cp:revision>
  <dcterms:created xsi:type="dcterms:W3CDTF">2010-02-25T08:49:14Z</dcterms:created>
  <dcterms:modified xsi:type="dcterms:W3CDTF">2017-11-15T19:58:28Z</dcterms:modified>
</cp:coreProperties>
</file>