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1" r:id="rId3"/>
    <p:sldId id="273" r:id="rId4"/>
    <p:sldId id="256" r:id="rId5"/>
    <p:sldId id="257" r:id="rId6"/>
    <p:sldId id="268" r:id="rId7"/>
    <p:sldId id="267" r:id="rId8"/>
    <p:sldId id="258" r:id="rId9"/>
    <p:sldId id="259" r:id="rId10"/>
    <p:sldId id="263" r:id="rId11"/>
    <p:sldId id="260" r:id="rId12"/>
    <p:sldId id="261" r:id="rId13"/>
    <p:sldId id="262" r:id="rId14"/>
    <p:sldId id="264" r:id="rId15"/>
    <p:sldId id="265" r:id="rId16"/>
    <p:sldId id="266" r:id="rId17"/>
    <p:sldId id="274" r:id="rId18"/>
    <p:sldId id="275" r:id="rId19"/>
    <p:sldId id="276" r:id="rId20"/>
    <p:sldId id="277" r:id="rId21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F8F75-D6A0-4D6E-86E8-3FA46204A3FD}" type="datetimeFigureOut">
              <a:rPr lang="sk-SK" smtClean="0"/>
              <a:pPr/>
              <a:t>7. 9. 2016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BE3B-E214-491D-A177-F0396763B91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F8F75-D6A0-4D6E-86E8-3FA46204A3FD}" type="datetimeFigureOut">
              <a:rPr lang="sk-SK" smtClean="0"/>
              <a:pPr/>
              <a:t>7. 9. 2016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BE3B-E214-491D-A177-F0396763B91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F8F75-D6A0-4D6E-86E8-3FA46204A3FD}" type="datetimeFigureOut">
              <a:rPr lang="sk-SK" smtClean="0"/>
              <a:pPr/>
              <a:t>7. 9. 2016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BE3B-E214-491D-A177-F0396763B91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F8F75-D6A0-4D6E-86E8-3FA46204A3FD}" type="datetimeFigureOut">
              <a:rPr lang="sk-SK" smtClean="0"/>
              <a:pPr/>
              <a:t>7. 9. 2016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BE3B-E214-491D-A177-F0396763B91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F8F75-D6A0-4D6E-86E8-3FA46204A3FD}" type="datetimeFigureOut">
              <a:rPr lang="sk-SK" smtClean="0"/>
              <a:pPr/>
              <a:t>7. 9. 2016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BE3B-E214-491D-A177-F0396763B91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F8F75-D6A0-4D6E-86E8-3FA46204A3FD}" type="datetimeFigureOut">
              <a:rPr lang="sk-SK" smtClean="0"/>
              <a:pPr/>
              <a:t>7. 9. 2016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BE3B-E214-491D-A177-F0396763B91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F8F75-D6A0-4D6E-86E8-3FA46204A3FD}" type="datetimeFigureOut">
              <a:rPr lang="sk-SK" smtClean="0"/>
              <a:pPr/>
              <a:t>7. 9. 2016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BE3B-E214-491D-A177-F0396763B91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F8F75-D6A0-4D6E-86E8-3FA46204A3FD}" type="datetimeFigureOut">
              <a:rPr lang="sk-SK" smtClean="0"/>
              <a:pPr/>
              <a:t>7. 9. 2016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BE3B-E214-491D-A177-F0396763B91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F8F75-D6A0-4D6E-86E8-3FA46204A3FD}" type="datetimeFigureOut">
              <a:rPr lang="sk-SK" smtClean="0"/>
              <a:pPr/>
              <a:t>7. 9. 2016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BE3B-E214-491D-A177-F0396763B91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F8F75-D6A0-4D6E-86E8-3FA46204A3FD}" type="datetimeFigureOut">
              <a:rPr lang="sk-SK" smtClean="0"/>
              <a:pPr/>
              <a:t>7. 9. 2016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BE3B-E214-491D-A177-F0396763B91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F8F75-D6A0-4D6E-86E8-3FA46204A3FD}" type="datetimeFigureOut">
              <a:rPr lang="sk-SK" smtClean="0"/>
              <a:pPr/>
              <a:t>7. 9. 2016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BE3B-E214-491D-A177-F0396763B91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F8F75-D6A0-4D6E-86E8-3FA46204A3FD}" type="datetimeFigureOut">
              <a:rPr lang="sk-SK" smtClean="0"/>
              <a:pPr/>
              <a:t>7. 9. 2016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DBE3B-E214-491D-A177-F0396763B91C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ata\skola_original\2016-2017\2MEL\rozvody_pod_omietku\Elektroinstala&#269;n&#237;%20krabice%20a%20p&#345;&#237;slu&#353;enstv&#237;.mp4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ata\skola_original\2016-2017\2MEL\rozvody_pod_omietku\Kurz%20pro%20dosp%20l%20%20Elektrick%20%20rozvody%20UNIV3.mp4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ata\skola_original\2016-2017\2MEL\rozvody_pod_omietku\s&#225;drov&#225;n&#237;%20krabi&#269;ek.mp4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8" Type="http://schemas.openxmlformats.org/officeDocument/2006/relationships/image" Target="../media/image17.png"/><Relationship Id="rId3" Type="http://schemas.openxmlformats.org/officeDocument/2006/relationships/image" Target="../media/image2.jpeg"/><Relationship Id="rId21" Type="http://schemas.openxmlformats.org/officeDocument/2006/relationships/image" Target="../media/image20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gif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png"/><Relationship Id="rId10" Type="http://schemas.openxmlformats.org/officeDocument/2006/relationships/image" Target="../media/image9.jpeg"/><Relationship Id="rId19" Type="http://schemas.openxmlformats.org/officeDocument/2006/relationships/image" Target="../media/image18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ata\skola_original\2016-2017\2MEL\rozvody_pod_omietku\V&#253;klad%20z&#225;suvka%20230V.mp4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hyperlink" Target="http://www.google.sk/url?sa=i&amp;rct=j&amp;q=&amp;esrc=s&amp;source=images&amp;cd=&amp;cad=rja&amp;uact=8&amp;ved=0CAcQjRxqFQoTCN7_run-3cgCFcuyFAodKFMOwg&amp;url=http://www.vo.gme.cz/cz/index.php?product=210-016&amp;psig=AFQjCNGuyvuVaQhWoMTyIJG3Z1ldpwXLXQ&amp;ust=1445875069467334" TargetMode="Externa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5" Type="http://schemas.openxmlformats.org/officeDocument/2006/relationships/image" Target="../media/image32.jpeg"/><Relationship Id="rId10" Type="http://schemas.openxmlformats.org/officeDocument/2006/relationships/image" Target="../media/image27.png"/><Relationship Id="rId4" Type="http://schemas.openxmlformats.org/officeDocument/2006/relationships/hyperlink" Target="http://www.google.sk/url?sa=i&amp;rct=j&amp;q=&amp;esrc=s&amp;source=images&amp;cd=&amp;cad=rja&amp;uact=8&amp;ved=0CAcQjRxqFQoTCLLgqZH_3cgCFQTxFAodERsI6Q&amp;url=http://www.ledbiznis.sk/3mm-LED-diody-c34_0_1.htm&amp;bvm=bv.105841590,d.bGg&amp;psig=AFQjCNHL1MC5WucX_sAORPI9ETJCz25H2A&amp;ust=1445875192250055" TargetMode="External"/><Relationship Id="rId9" Type="http://schemas.openxmlformats.org/officeDocument/2006/relationships/image" Target="../media/image26.gif"/><Relationship Id="rId14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467544" y="332656"/>
            <a:ext cx="81369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Opakovanie:</a:t>
            </a:r>
          </a:p>
          <a:p>
            <a:pPr marL="342900" indent="-342900">
              <a:buAutoNum type="arabicPeriod"/>
            </a:pPr>
            <a:r>
              <a:rPr lang="sk-SK" dirty="0" smtClean="0"/>
              <a:t>Elektrické značky</a:t>
            </a:r>
          </a:p>
          <a:p>
            <a:pPr marL="342900" indent="-342900">
              <a:buAutoNum type="arabicPeriod"/>
            </a:pPr>
            <a:r>
              <a:rPr lang="sk-SK" dirty="0" smtClean="0"/>
              <a:t>Elektronické súčiastky</a:t>
            </a:r>
          </a:p>
          <a:p>
            <a:pPr marL="342900" indent="-342900">
              <a:buAutoNum type="arabicPeriod"/>
            </a:pPr>
            <a:r>
              <a:rPr lang="sk-SK" dirty="0" smtClean="0"/>
              <a:t>Transformátory</a:t>
            </a:r>
          </a:p>
          <a:p>
            <a:pPr marL="342900" indent="-342900">
              <a:buAutoNum type="arabicPeriod"/>
            </a:pPr>
            <a:r>
              <a:rPr lang="sk-SK" dirty="0" smtClean="0"/>
              <a:t>Ohmov zákon</a:t>
            </a:r>
          </a:p>
          <a:p>
            <a:pPr marL="342900" indent="-342900">
              <a:buAutoNum type="arabicPeriod"/>
            </a:pPr>
            <a:r>
              <a:rPr lang="sk-SK" dirty="0" err="1" smtClean="0"/>
              <a:t>Kirchoffove</a:t>
            </a:r>
            <a:r>
              <a:rPr lang="sk-SK" dirty="0" smtClean="0"/>
              <a:t> zákony</a:t>
            </a:r>
            <a:endParaRPr lang="sk-SK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www.parkanicka.sk/wp-content/uploads/2016/03/realizacia-priprav-pre-klimatizacie-v-urcenych-bytoch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3212976"/>
            <a:ext cx="4857823" cy="3645024"/>
          </a:xfrm>
          <a:prstGeom prst="rect">
            <a:avLst/>
          </a:prstGeom>
          <a:noFill/>
        </p:spPr>
      </p:pic>
      <p:pic>
        <p:nvPicPr>
          <p:cNvPr id="20482" name="Picture 2" descr="https://static.4nets.sk/photo/15/381815/album/8956436_7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2224" y="3226667"/>
            <a:ext cx="4841776" cy="3631333"/>
          </a:xfrm>
          <a:prstGeom prst="rect">
            <a:avLst/>
          </a:prstGeom>
          <a:noFill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4959929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 descr="http://urobsisam.zoznam.sk/buxus/images/cache/665xXXX/fotogaleria/fotogalerie/stavba_fotogaleria/vnutorny_vodovod_fotoalbum/vnutorny-vodovod-130-big-image.jpg"/>
          <p:cNvPicPr>
            <a:picLocks noChangeAspect="1" noChangeArrowheads="1"/>
          </p:cNvPicPr>
          <p:nvPr/>
        </p:nvPicPr>
        <p:blipFill>
          <a:blip r:embed="rId5" cstate="print"/>
          <a:srcRect b="23069"/>
          <a:stretch>
            <a:fillRect/>
          </a:stretch>
        </p:blipFill>
        <p:spPr bwMode="auto">
          <a:xfrm>
            <a:off x="4967536" y="0"/>
            <a:ext cx="4176464" cy="32129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323528" y="404664"/>
            <a:ext cx="84249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/>
              <a:t>Inštalácia vedení v betóne</a:t>
            </a:r>
          </a:p>
          <a:p>
            <a:r>
              <a:rPr lang="sk-SK" b="1" dirty="0"/>
              <a:t> </a:t>
            </a:r>
            <a:endParaRPr lang="sk-SK" dirty="0"/>
          </a:p>
          <a:p>
            <a:pPr marL="342900" lvl="0" indent="-342900">
              <a:buFont typeface="+mj-lt"/>
              <a:buAutoNum type="arabicPeriod"/>
            </a:pPr>
            <a:r>
              <a:rPr lang="sk-SK" dirty="0"/>
              <a:t>Káble sa nesmú pokladať priamo do betónu, ktorý sa ešte ďalej spracováva</a:t>
            </a:r>
          </a:p>
          <a:p>
            <a:pPr marL="342900" lvl="0" indent="-342900">
              <a:buFont typeface="+mj-lt"/>
              <a:buAutoNum type="arabicPeriod"/>
            </a:pPr>
            <a:r>
              <a:rPr lang="sk-SK" dirty="0"/>
              <a:t>Všetky spojovacie miesta na prístrojových (rozvodných) </a:t>
            </a:r>
            <a:r>
              <a:rPr lang="sk-SK" dirty="0" err="1"/>
              <a:t>krabiciach</a:t>
            </a:r>
            <a:r>
              <a:rPr lang="sk-SK" dirty="0"/>
              <a:t> a na spojkách trubiek musia byť tesnené  aby nemohlo dôjsť k prenikaniu vody z betónu do </a:t>
            </a:r>
            <a:r>
              <a:rPr lang="sk-SK" dirty="0" err="1"/>
              <a:t>krabíc</a:t>
            </a:r>
            <a:r>
              <a:rPr lang="sk-SK" dirty="0"/>
              <a:t> alebo trubiek</a:t>
            </a:r>
          </a:p>
          <a:p>
            <a:pPr marL="342900" lvl="0" indent="-342900">
              <a:buFont typeface="+mj-lt"/>
              <a:buAutoNum type="arabicPeriod"/>
            </a:pPr>
            <a:r>
              <a:rPr lang="sk-SK" dirty="0"/>
              <a:t>Pre inštaláciu do betónu možno používať len k tomu určené </a:t>
            </a:r>
            <a:r>
              <a:rPr lang="sk-SK" dirty="0" err="1"/>
              <a:t>krabice</a:t>
            </a:r>
            <a:endParaRPr lang="sk-SK" dirty="0"/>
          </a:p>
          <a:p>
            <a:pPr marL="342900" lvl="0" indent="-342900">
              <a:buFont typeface="+mj-lt"/>
              <a:buAutoNum type="arabicPeriod"/>
            </a:pPr>
            <a:r>
              <a:rPr lang="sk-SK" dirty="0"/>
              <a:t>Používať len káble k tomu určené – napr. CYKY</a:t>
            </a:r>
          </a:p>
          <a:p>
            <a:endParaRPr lang="sk-SK" dirty="0"/>
          </a:p>
        </p:txBody>
      </p:sp>
      <p:pic>
        <p:nvPicPr>
          <p:cNvPr id="5" name="Obrázok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b="89102"/>
          <a:stretch/>
        </p:blipFill>
        <p:spPr bwMode="auto">
          <a:xfrm>
            <a:off x="107504" y="2852936"/>
            <a:ext cx="5616624" cy="16561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6" name="Obrázok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10898" b="62221"/>
          <a:stretch/>
        </p:blipFill>
        <p:spPr bwMode="auto">
          <a:xfrm>
            <a:off x="4860032" y="2852936"/>
            <a:ext cx="4104456" cy="31683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251520" y="114305"/>
            <a:ext cx="889248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/>
              <a:t>Inštalácia vedení v dutých </a:t>
            </a:r>
            <a:r>
              <a:rPr lang="sk-SK" sz="2400" b="1" dirty="0" smtClean="0"/>
              <a:t>stenách</a:t>
            </a:r>
            <a:endParaRPr lang="sk-SK" dirty="0"/>
          </a:p>
          <a:p>
            <a:pPr marL="342900" lvl="0" indent="-342900">
              <a:buFont typeface="+mj-lt"/>
              <a:buAutoNum type="arabicPeriod"/>
            </a:pPr>
            <a:r>
              <a:rPr lang="sk-SK" b="1" dirty="0"/>
              <a:t>Inštalačné rúrky pre inštaláciu v dutých stenách musia byť nehorľavé</a:t>
            </a:r>
            <a:r>
              <a:rPr lang="sk-SK" dirty="0"/>
              <a:t>. Ploché vedenia napr. CYNY sa nesmú v dutých stenách používať.</a:t>
            </a:r>
          </a:p>
          <a:p>
            <a:pPr marL="342900" lvl="0" indent="-342900">
              <a:buFont typeface="+mj-lt"/>
              <a:buAutoNum type="arabicPeriod"/>
            </a:pPr>
            <a:r>
              <a:rPr lang="sk-SK" dirty="0"/>
              <a:t>Pri inštalácii v dutých stenách sa </a:t>
            </a:r>
            <a:r>
              <a:rPr lang="sk-SK" b="1" dirty="0"/>
              <a:t>môžu vypínače a zásuvky fixovať len </a:t>
            </a:r>
            <a:r>
              <a:rPr lang="sk-SK" b="1" dirty="0" err="1"/>
              <a:t>strediacimi</a:t>
            </a:r>
            <a:r>
              <a:rPr lang="sk-SK" b="1" dirty="0"/>
              <a:t> krúžkami</a:t>
            </a:r>
            <a:r>
              <a:rPr lang="sk-SK" dirty="0"/>
              <a:t>, upevňovanie pomocou </a:t>
            </a:r>
            <a:r>
              <a:rPr lang="sk-SK" dirty="0" err="1"/>
              <a:t>hmoždiniek</a:t>
            </a:r>
            <a:r>
              <a:rPr lang="sk-SK" dirty="0"/>
              <a:t> so skrutkami nie je u dutých stien povolené</a:t>
            </a:r>
          </a:p>
          <a:p>
            <a:pPr marL="342900" lvl="0" indent="-342900">
              <a:buFont typeface="+mj-lt"/>
              <a:buAutoNum type="arabicPeriod"/>
            </a:pPr>
            <a:r>
              <a:rPr lang="sk-SK" dirty="0"/>
              <a:t>Výrobky pre inštaláciu do dutých stien majú v SR označenie DIN VDE 0606</a:t>
            </a:r>
          </a:p>
          <a:p>
            <a:pPr marL="342900" lvl="0" indent="-342900">
              <a:buFont typeface="+mj-lt"/>
              <a:buAutoNum type="arabicPeriod"/>
            </a:pPr>
            <a:r>
              <a:rPr lang="sk-SK" dirty="0"/>
              <a:t>Malé </a:t>
            </a:r>
            <a:r>
              <a:rPr lang="sk-SK" dirty="0" err="1"/>
              <a:t>rozdelovače</a:t>
            </a:r>
            <a:r>
              <a:rPr lang="sk-SK" dirty="0"/>
              <a:t> , </a:t>
            </a:r>
            <a:r>
              <a:rPr lang="sk-SK" dirty="0" err="1"/>
              <a:t>elektromerné</a:t>
            </a:r>
            <a:r>
              <a:rPr lang="sk-SK" dirty="0"/>
              <a:t> skrine alebo </a:t>
            </a:r>
            <a:r>
              <a:rPr lang="sk-SK" dirty="0" err="1"/>
              <a:t>krabice</a:t>
            </a:r>
            <a:r>
              <a:rPr lang="sk-SK" dirty="0"/>
              <a:t> môžu byť bez tohto označenia inštalované do dutých stien len </a:t>
            </a:r>
            <a:r>
              <a:rPr lang="sk-SK" dirty="0" err="1"/>
              <a:t>pokial</a:t>
            </a:r>
            <a:r>
              <a:rPr lang="sk-SK" dirty="0"/>
              <a:t> sú obalené min. 12 mm vrstvou vláknitého silikátu alebo rovnocenného materiálu či 100 mm vrstvou zo sklenej alebo minerálnej vlny.</a:t>
            </a:r>
          </a:p>
          <a:p>
            <a:endParaRPr lang="sk-SK" dirty="0"/>
          </a:p>
        </p:txBody>
      </p:sp>
      <p:pic>
        <p:nvPicPr>
          <p:cNvPr id="5" name="Obrázok 4"/>
          <p:cNvPicPr/>
          <p:nvPr/>
        </p:nvPicPr>
        <p:blipFill rotWithShape="1">
          <a:blip r:embed="rId2" cstate="print"/>
          <a:srcRect t="56306"/>
          <a:stretch/>
        </p:blipFill>
        <p:spPr bwMode="auto">
          <a:xfrm>
            <a:off x="251520" y="2852936"/>
            <a:ext cx="3888432" cy="40050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6" name="Obrázok 5"/>
          <p:cNvPicPr/>
          <p:nvPr/>
        </p:nvPicPr>
        <p:blipFill rotWithShape="1">
          <a:blip r:embed="rId2" cstate="print"/>
          <a:srcRect b="43694"/>
          <a:stretch/>
        </p:blipFill>
        <p:spPr bwMode="auto">
          <a:xfrm>
            <a:off x="4067944" y="2924944"/>
            <a:ext cx="2592288" cy="36107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/>
          <p:nvPr/>
        </p:nvPicPr>
        <p:blipFill>
          <a:blip r:embed="rId2" cstate="print"/>
          <a:srcRect t="32803"/>
          <a:stretch>
            <a:fillRect/>
          </a:stretch>
        </p:blipFill>
        <p:spPr>
          <a:xfrm>
            <a:off x="4788024" y="0"/>
            <a:ext cx="4176464" cy="6858000"/>
          </a:xfrm>
          <a:prstGeom prst="rect">
            <a:avLst/>
          </a:prstGeom>
        </p:spPr>
      </p:pic>
      <p:pic>
        <p:nvPicPr>
          <p:cNvPr id="5" name="Obrázok 4"/>
          <p:cNvPicPr/>
          <p:nvPr/>
        </p:nvPicPr>
        <p:blipFill>
          <a:blip r:embed="rId2" cstate="print"/>
          <a:srcRect b="67197"/>
          <a:stretch>
            <a:fillRect/>
          </a:stretch>
        </p:blipFill>
        <p:spPr>
          <a:xfrm>
            <a:off x="214725" y="2996952"/>
            <a:ext cx="4429283" cy="3672408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395536" y="356463"/>
            <a:ext cx="410445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Druhy vnútorných inštalácií:</a:t>
            </a:r>
          </a:p>
          <a:p>
            <a:pPr>
              <a:buFont typeface="Arial" pitchFamily="34" charset="0"/>
              <a:buChar char="•"/>
            </a:pPr>
            <a:r>
              <a:rPr lang="sk-SK" dirty="0"/>
              <a:t> </a:t>
            </a:r>
            <a:r>
              <a:rPr lang="sk-SK" dirty="0" smtClean="0"/>
              <a:t>inštalácia so spojovacími </a:t>
            </a:r>
            <a:r>
              <a:rPr lang="sk-SK" dirty="0" err="1" smtClean="0"/>
              <a:t>krabicami</a:t>
            </a:r>
            <a:endParaRPr lang="sk-SK" dirty="0" smtClean="0"/>
          </a:p>
          <a:p>
            <a:pPr>
              <a:buFont typeface="Arial" pitchFamily="34" charset="0"/>
              <a:buChar char="•"/>
            </a:pPr>
            <a:r>
              <a:rPr lang="sk-SK" dirty="0"/>
              <a:t> </a:t>
            </a:r>
            <a:r>
              <a:rPr lang="sk-SK" dirty="0" smtClean="0"/>
              <a:t>inštalácia s prístrojovými </a:t>
            </a:r>
            <a:r>
              <a:rPr lang="sk-SK" dirty="0" err="1" smtClean="0"/>
              <a:t>krabicami</a:t>
            </a:r>
            <a:endParaRPr lang="sk-SK" dirty="0" smtClean="0"/>
          </a:p>
          <a:p>
            <a:pPr>
              <a:buFont typeface="Arial" pitchFamily="34" charset="0"/>
              <a:buChar char="•"/>
            </a:pPr>
            <a:r>
              <a:rPr lang="sk-SK" dirty="0"/>
              <a:t> </a:t>
            </a:r>
            <a:r>
              <a:rPr lang="sk-SK" dirty="0" smtClean="0"/>
              <a:t>inštalácia s centrálnym rozvádzačom</a:t>
            </a:r>
            <a:endParaRPr lang="sk-SK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15120" t="15120" r="16841" b="11171"/>
          <a:stretch>
            <a:fillRect/>
          </a:stretch>
        </p:blipFill>
        <p:spPr bwMode="auto">
          <a:xfrm>
            <a:off x="251520" y="692696"/>
            <a:ext cx="259228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http://www.ienergosystem.com/eshop/foto/467/467145_o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732631"/>
            <a:ext cx="3344441" cy="3344441"/>
          </a:xfrm>
          <a:prstGeom prst="rect">
            <a:avLst/>
          </a:prstGeom>
          <a:noFill/>
        </p:spPr>
      </p:pic>
      <p:pic>
        <p:nvPicPr>
          <p:cNvPr id="21510" name="Picture 6" descr="http://ema-elektro.sk/images/products/8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516828"/>
            <a:ext cx="3456384" cy="3341171"/>
          </a:xfrm>
          <a:prstGeom prst="rect">
            <a:avLst/>
          </a:prstGeom>
          <a:noFill/>
        </p:spPr>
      </p:pic>
      <p:sp>
        <p:nvSpPr>
          <p:cNvPr id="7" name="BlokTextu 6"/>
          <p:cNvSpPr txBox="1"/>
          <p:nvPr/>
        </p:nvSpPr>
        <p:spPr>
          <a:xfrm>
            <a:off x="251520" y="116632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Spojovacie  a prístrojové </a:t>
            </a:r>
            <a:r>
              <a:rPr lang="sk-SK" b="1" dirty="0" err="1" smtClean="0"/>
              <a:t>krabice</a:t>
            </a:r>
            <a:r>
              <a:rPr lang="sk-SK" b="1" dirty="0" smtClean="0"/>
              <a:t> pod omietku</a:t>
            </a:r>
            <a:endParaRPr lang="sk-SK" b="1" dirty="0"/>
          </a:p>
        </p:txBody>
      </p:sp>
      <p:sp>
        <p:nvSpPr>
          <p:cNvPr id="8" name="BlokTextu 7"/>
          <p:cNvSpPr txBox="1"/>
          <p:nvPr/>
        </p:nvSpPr>
        <p:spPr>
          <a:xfrm>
            <a:off x="3275856" y="623731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Spojovacia </a:t>
            </a:r>
            <a:r>
              <a:rPr lang="sk-SK" b="1" dirty="0" err="1" smtClean="0"/>
              <a:t>krabica</a:t>
            </a:r>
            <a:r>
              <a:rPr lang="sk-SK" b="1" dirty="0" smtClean="0"/>
              <a:t> na omietku</a:t>
            </a:r>
            <a:endParaRPr lang="sk-SK" b="1" dirty="0"/>
          </a:p>
        </p:txBody>
      </p:sp>
      <p:pic>
        <p:nvPicPr>
          <p:cNvPr id="21512" name="Picture 8" descr="http://www.elektrohartman.cz/editor/image/eshop_products/KOPOS_KO125E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1124744"/>
            <a:ext cx="2880320" cy="2160240"/>
          </a:xfrm>
          <a:prstGeom prst="rect">
            <a:avLst/>
          </a:prstGeom>
          <a:noFill/>
        </p:spPr>
      </p:pic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3356992"/>
            <a:ext cx="2939819" cy="22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www.shopelektro.cz/var/shopelektro/storage/images/media/images/kopos/montaz_1_07.jpg/553644-1-cze-CZ/montaz_1_07.jpg_large_greybox.jpg"/>
          <p:cNvPicPr>
            <a:picLocks noChangeAspect="1" noChangeArrowheads="1"/>
          </p:cNvPicPr>
          <p:nvPr/>
        </p:nvPicPr>
        <p:blipFill>
          <a:blip r:embed="rId2" cstate="print"/>
          <a:srcRect l="18900" t="9450" r="14951" b="10226"/>
          <a:stretch>
            <a:fillRect/>
          </a:stretch>
        </p:blipFill>
        <p:spPr bwMode="auto">
          <a:xfrm>
            <a:off x="467544" y="764705"/>
            <a:ext cx="3168352" cy="2885464"/>
          </a:xfrm>
          <a:prstGeom prst="rect">
            <a:avLst/>
          </a:prstGeom>
          <a:noFill/>
        </p:spPr>
      </p:pic>
      <p:sp>
        <p:nvSpPr>
          <p:cNvPr id="5" name="BlokTextu 4"/>
          <p:cNvSpPr txBox="1"/>
          <p:nvPr/>
        </p:nvSpPr>
        <p:spPr>
          <a:xfrm>
            <a:off x="35496" y="107340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Spojovacia </a:t>
            </a:r>
            <a:r>
              <a:rPr lang="sk-SK" b="1" dirty="0" err="1" smtClean="0"/>
              <a:t>svorkovacia</a:t>
            </a:r>
            <a:r>
              <a:rPr lang="sk-SK" b="1" dirty="0" smtClean="0"/>
              <a:t> </a:t>
            </a:r>
            <a:r>
              <a:rPr lang="sk-SK" b="1" dirty="0" err="1" smtClean="0"/>
              <a:t>krabica</a:t>
            </a:r>
            <a:r>
              <a:rPr lang="sk-SK" b="1" dirty="0" smtClean="0"/>
              <a:t> pod omietku</a:t>
            </a:r>
            <a:endParaRPr lang="sk-SK" b="1" dirty="0"/>
          </a:p>
        </p:txBody>
      </p:sp>
      <p:pic>
        <p:nvPicPr>
          <p:cNvPr id="22534" name="Picture 6" descr="http://www.e-elektromaterial.cz/images_upd/products/thumbs/jv0gwqfz9745.jpg"/>
          <p:cNvPicPr>
            <a:picLocks noChangeAspect="1" noChangeArrowheads="1"/>
          </p:cNvPicPr>
          <p:nvPr/>
        </p:nvPicPr>
        <p:blipFill>
          <a:blip r:embed="rId3" cstate="print"/>
          <a:srcRect l="5040" t="12600" r="6761" b="19361"/>
          <a:stretch>
            <a:fillRect/>
          </a:stretch>
        </p:blipFill>
        <p:spPr bwMode="auto">
          <a:xfrm>
            <a:off x="4572000" y="548680"/>
            <a:ext cx="3984442" cy="3073713"/>
          </a:xfrm>
          <a:prstGeom prst="rect">
            <a:avLst/>
          </a:prstGeom>
          <a:noFill/>
        </p:spPr>
      </p:pic>
      <p:sp>
        <p:nvSpPr>
          <p:cNvPr id="8" name="BlokTextu 7"/>
          <p:cNvSpPr txBox="1"/>
          <p:nvPr/>
        </p:nvSpPr>
        <p:spPr>
          <a:xfrm>
            <a:off x="4716016" y="107340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Spojovacia </a:t>
            </a:r>
            <a:r>
              <a:rPr lang="sk-SK" b="1" dirty="0" err="1" smtClean="0"/>
              <a:t>svorkovacia</a:t>
            </a:r>
            <a:r>
              <a:rPr lang="sk-SK" b="1" dirty="0" smtClean="0"/>
              <a:t> </a:t>
            </a:r>
            <a:r>
              <a:rPr lang="sk-SK" b="1" dirty="0" err="1" smtClean="0"/>
              <a:t>krabica</a:t>
            </a:r>
            <a:r>
              <a:rPr lang="sk-SK" b="1" dirty="0" smtClean="0"/>
              <a:t> na omietku</a:t>
            </a:r>
            <a:endParaRPr lang="sk-SK" b="1" dirty="0"/>
          </a:p>
        </p:txBody>
      </p:sp>
      <p:pic>
        <p:nvPicPr>
          <p:cNvPr id="22536" name="Picture 8" descr="http://urobsisam.zoznam.sk/buxus/images/fotogaleria/fotogalerie/stavba_fotogaleria/elektrina_v_dome_a_byte_fotoalbum/15-schneiderelectric-rozvadzac-big-ima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789040"/>
            <a:ext cx="4211960" cy="2857114"/>
          </a:xfrm>
          <a:prstGeom prst="rect">
            <a:avLst/>
          </a:prstGeom>
          <a:noFill/>
        </p:spPr>
      </p:pic>
      <p:sp>
        <p:nvSpPr>
          <p:cNvPr id="10" name="BlokTextu 9"/>
          <p:cNvSpPr txBox="1"/>
          <p:nvPr/>
        </p:nvSpPr>
        <p:spPr>
          <a:xfrm>
            <a:off x="4788024" y="3933056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Krabica</a:t>
            </a:r>
            <a:r>
              <a:rPr lang="sk-SK" b="1" dirty="0" smtClean="0"/>
              <a:t> pod omietku s ističmi </a:t>
            </a:r>
            <a:endParaRPr lang="sk-SK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mujplan.cz/data/images/new_big/procedures/1116/IMG_7979.jpg"/>
          <p:cNvPicPr>
            <a:picLocks noChangeAspect="1" noChangeArrowheads="1"/>
          </p:cNvPicPr>
          <p:nvPr/>
        </p:nvPicPr>
        <p:blipFill>
          <a:blip r:embed="rId2" cstate="print"/>
          <a:srcRect t="8269" r="4821" b="18495"/>
          <a:stretch>
            <a:fillRect/>
          </a:stretch>
        </p:blipFill>
        <p:spPr bwMode="auto">
          <a:xfrm>
            <a:off x="179513" y="188640"/>
            <a:ext cx="3528392" cy="3125147"/>
          </a:xfrm>
          <a:prstGeom prst="rect">
            <a:avLst/>
          </a:prstGeom>
          <a:noFill/>
        </p:spPr>
      </p:pic>
      <p:sp>
        <p:nvSpPr>
          <p:cNvPr id="7" name="BlokTextu 6"/>
          <p:cNvSpPr txBox="1"/>
          <p:nvPr/>
        </p:nvSpPr>
        <p:spPr>
          <a:xfrm>
            <a:off x="3923928" y="18864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Montáž zásuvky pod omietku</a:t>
            </a:r>
            <a:endParaRPr lang="sk-SK" b="1" dirty="0"/>
          </a:p>
        </p:txBody>
      </p:sp>
      <p:pic>
        <p:nvPicPr>
          <p:cNvPr id="23556" name="Picture 4" descr="http://www.mujplan.cz/data/images/new_big/procedures/639/IMG_7498.jpg"/>
          <p:cNvPicPr>
            <a:picLocks noChangeAspect="1" noChangeArrowheads="1"/>
          </p:cNvPicPr>
          <p:nvPr/>
        </p:nvPicPr>
        <p:blipFill>
          <a:blip r:embed="rId3" cstate="print"/>
          <a:srcRect l="9850" t="13540" r="8887" b="10861"/>
          <a:stretch>
            <a:fillRect/>
          </a:stretch>
        </p:blipFill>
        <p:spPr bwMode="auto">
          <a:xfrm>
            <a:off x="179512" y="3428999"/>
            <a:ext cx="3528392" cy="3207629"/>
          </a:xfrm>
          <a:prstGeom prst="rect">
            <a:avLst/>
          </a:prstGeom>
          <a:noFill/>
        </p:spPr>
      </p:pic>
      <p:sp>
        <p:nvSpPr>
          <p:cNvPr id="9" name="BlokTextu 8"/>
          <p:cNvSpPr txBox="1"/>
          <p:nvPr/>
        </p:nvSpPr>
        <p:spPr>
          <a:xfrm>
            <a:off x="4067944" y="342900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Montáž vypínača pod omietku</a:t>
            </a:r>
            <a:endParaRPr lang="sk-SK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lektroinstalační krabice a příslušenství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51520" y="260648"/>
            <a:ext cx="8496944" cy="63727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rz pro dosp l  Elektrick  rozvody UNIV3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8640960" cy="6480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ádrování krabiček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8640960" cy="6480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179512" y="116632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solidFill>
                  <a:srgbClr val="C00000"/>
                </a:solidFill>
              </a:rPr>
              <a:t>Pomenuj elektrotechnické značky:</a:t>
            </a:r>
            <a:endParaRPr lang="sk-SK" sz="2400" b="1" dirty="0">
              <a:solidFill>
                <a:srgbClr val="C00000"/>
              </a:solidFill>
            </a:endParaRPr>
          </a:p>
        </p:txBody>
      </p:sp>
      <p:pic>
        <p:nvPicPr>
          <p:cNvPr id="5" name="Picture 2" descr="http://www.majstrissmt.eu/myimages/141735161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58813"/>
            <a:ext cx="1638300" cy="1590675"/>
          </a:xfrm>
          <a:prstGeom prst="rect">
            <a:avLst/>
          </a:prstGeom>
          <a:noFill/>
        </p:spPr>
      </p:pic>
      <p:pic>
        <p:nvPicPr>
          <p:cNvPr id="7" name="Picture 6" descr="http://www.majstrissmt.eu/myimages/141735181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658814"/>
            <a:ext cx="1800200" cy="1526122"/>
          </a:xfrm>
          <a:prstGeom prst="rect">
            <a:avLst/>
          </a:prstGeom>
          <a:noFill/>
        </p:spPr>
      </p:pic>
      <p:pic>
        <p:nvPicPr>
          <p:cNvPr id="8" name="Picture 8" descr="http://www.majstrissmt.eu/myimages/141735194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586805"/>
            <a:ext cx="1584176" cy="1484204"/>
          </a:xfrm>
          <a:prstGeom prst="rect">
            <a:avLst/>
          </a:prstGeom>
          <a:noFill/>
        </p:spPr>
      </p:pic>
      <p:pic>
        <p:nvPicPr>
          <p:cNvPr id="9" name="Picture 10" descr="http://www.majstrissmt.eu/myimages/141735200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86523" y="548680"/>
            <a:ext cx="1405757" cy="1772816"/>
          </a:xfrm>
          <a:prstGeom prst="rect">
            <a:avLst/>
          </a:prstGeom>
          <a:noFill/>
        </p:spPr>
      </p:pic>
      <p:pic>
        <p:nvPicPr>
          <p:cNvPr id="10" name="Picture 12" descr="http://www.majstrissmt.eu/myimages/1417352066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3789040"/>
            <a:ext cx="2016224" cy="1319187"/>
          </a:xfrm>
          <a:prstGeom prst="rect">
            <a:avLst/>
          </a:prstGeom>
          <a:noFill/>
        </p:spPr>
      </p:pic>
      <p:pic>
        <p:nvPicPr>
          <p:cNvPr id="11" name="Picture 14" descr="http://www.majstrissmt.eu/myimages/1417352157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29069" y="3861048"/>
            <a:ext cx="1411083" cy="1351037"/>
          </a:xfrm>
          <a:prstGeom prst="rect">
            <a:avLst/>
          </a:prstGeom>
          <a:noFill/>
        </p:spPr>
      </p:pic>
      <p:pic>
        <p:nvPicPr>
          <p:cNvPr id="12" name="Picture 16" descr="http://www.majstrissmt.eu/myimages/1417352241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0152" y="3933056"/>
            <a:ext cx="1296144" cy="1221886"/>
          </a:xfrm>
          <a:prstGeom prst="rect">
            <a:avLst/>
          </a:prstGeom>
          <a:noFill/>
        </p:spPr>
      </p:pic>
      <p:pic>
        <p:nvPicPr>
          <p:cNvPr id="13" name="Picture 18" descr="http://www.majstrissmt.eu/myimages/1417352299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66682" y="3933056"/>
            <a:ext cx="1453790" cy="1207021"/>
          </a:xfrm>
          <a:prstGeom prst="rect">
            <a:avLst/>
          </a:prstGeom>
          <a:noFill/>
        </p:spPr>
      </p:pic>
      <p:pic>
        <p:nvPicPr>
          <p:cNvPr id="14" name="Picture 20" descr="http://www.majstrissmt.eu/myimages/1417352355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7544" y="5080472"/>
            <a:ext cx="1497335" cy="1497336"/>
          </a:xfrm>
          <a:prstGeom prst="rect">
            <a:avLst/>
          </a:prstGeom>
          <a:noFill/>
        </p:spPr>
      </p:pic>
      <p:pic>
        <p:nvPicPr>
          <p:cNvPr id="15" name="Picture 22" descr="http://www.majstrissmt.eu/myimages/1417352434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67744" y="5152480"/>
            <a:ext cx="1656184" cy="1516880"/>
          </a:xfrm>
          <a:prstGeom prst="rect">
            <a:avLst/>
          </a:prstGeom>
          <a:noFill/>
        </p:spPr>
      </p:pic>
      <p:pic>
        <p:nvPicPr>
          <p:cNvPr id="16" name="Picture 24" descr="http://www.majstrissmt.eu/myimages/1417352495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139952" y="5152480"/>
            <a:ext cx="1539245" cy="1440185"/>
          </a:xfrm>
          <a:prstGeom prst="rect">
            <a:avLst/>
          </a:prstGeom>
          <a:noFill/>
        </p:spPr>
      </p:pic>
      <p:pic>
        <p:nvPicPr>
          <p:cNvPr id="17" name="Picture 26" descr="http://www.majstrissmt.eu/myimages/1417352596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012160" y="5296496"/>
            <a:ext cx="1448764" cy="1337321"/>
          </a:xfrm>
          <a:prstGeom prst="rect">
            <a:avLst/>
          </a:prstGeom>
          <a:noFill/>
        </p:spPr>
      </p:pic>
      <p:pic>
        <p:nvPicPr>
          <p:cNvPr id="18" name="Picture 28" descr="http://www.majstrissmt.eu/myimages/14173527021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735728" y="5368504"/>
            <a:ext cx="1336264" cy="1244352"/>
          </a:xfrm>
          <a:prstGeom prst="rect">
            <a:avLst/>
          </a:prstGeom>
          <a:noFill/>
        </p:spPr>
      </p:pic>
      <p:pic>
        <p:nvPicPr>
          <p:cNvPr id="55300" name="Picture 4" descr="https://upload.wikimedia.org/wikipedia/commons/thumb/1/11/Trimer_potenciometer01.png/440px-Trimer_potenciometer01.png"/>
          <p:cNvPicPr>
            <a:picLocks noChangeAspect="1" noChangeArrowheads="1"/>
          </p:cNvPicPr>
          <p:nvPr/>
        </p:nvPicPr>
        <p:blipFill>
          <a:blip r:embed="rId15" cstate="print"/>
          <a:srcRect l="60135" t="17182" r="22683" b="33728"/>
          <a:stretch>
            <a:fillRect/>
          </a:stretch>
        </p:blipFill>
        <p:spPr bwMode="auto">
          <a:xfrm>
            <a:off x="971600" y="2420888"/>
            <a:ext cx="720080" cy="1440160"/>
          </a:xfrm>
          <a:prstGeom prst="rect">
            <a:avLst/>
          </a:prstGeom>
          <a:noFill/>
        </p:spPr>
      </p:pic>
      <p:pic>
        <p:nvPicPr>
          <p:cNvPr id="55302" name="Picture 6" descr="https://upload.wikimedia.org/wikipedia/commons/thumb/1/11/Trimer_potenciometer01.png/440px-Trimer_potenciometer01.png"/>
          <p:cNvPicPr>
            <a:picLocks noChangeAspect="1" noChangeArrowheads="1"/>
          </p:cNvPicPr>
          <p:nvPr/>
        </p:nvPicPr>
        <p:blipFill>
          <a:blip r:embed="rId15" cstate="print"/>
          <a:srcRect l="13745" t="17182" r="70791" b="33728"/>
          <a:stretch>
            <a:fillRect/>
          </a:stretch>
        </p:blipFill>
        <p:spPr bwMode="auto">
          <a:xfrm rot="5400000">
            <a:off x="2195736" y="2420888"/>
            <a:ext cx="648072" cy="1440160"/>
          </a:xfrm>
          <a:prstGeom prst="rect">
            <a:avLst/>
          </a:prstGeom>
          <a:noFill/>
        </p:spPr>
      </p:pic>
      <p:pic>
        <p:nvPicPr>
          <p:cNvPr id="55304" name="Picture 8" descr="http://www.malyvedec.cz/sch-vypinac.gif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5400000">
            <a:off x="3841389" y="2194333"/>
            <a:ext cx="1080118" cy="1821263"/>
          </a:xfrm>
          <a:prstGeom prst="rect">
            <a:avLst/>
          </a:prstGeom>
          <a:noFill/>
        </p:spPr>
      </p:pic>
      <p:pic>
        <p:nvPicPr>
          <p:cNvPr id="55308" name="Picture 12" descr="http://dielektrika.kvalitne.cz/prakaplik%20obr/znacky.PNG"/>
          <p:cNvPicPr>
            <a:picLocks noChangeAspect="1" noChangeArrowheads="1"/>
          </p:cNvPicPr>
          <p:nvPr/>
        </p:nvPicPr>
        <p:blipFill>
          <a:blip r:embed="rId17" cstate="print"/>
          <a:srcRect b="25232"/>
          <a:stretch>
            <a:fillRect/>
          </a:stretch>
        </p:blipFill>
        <p:spPr bwMode="auto">
          <a:xfrm>
            <a:off x="5364088" y="2276872"/>
            <a:ext cx="3562350" cy="1296144"/>
          </a:xfrm>
          <a:prstGeom prst="rect">
            <a:avLst/>
          </a:prstGeom>
          <a:noFill/>
        </p:spPr>
      </p:pic>
      <p:pic>
        <p:nvPicPr>
          <p:cNvPr id="55310" name="Picture 14" descr="https://upload.wikimedia.org/wikipedia/commons/thumb/4/4f/Schaltbild_Trafo.png/220px-Schaltbild_Trafo.png"/>
          <p:cNvPicPr>
            <a:picLocks noChangeAspect="1" noChangeArrowheads="1"/>
          </p:cNvPicPr>
          <p:nvPr/>
        </p:nvPicPr>
        <p:blipFill>
          <a:blip r:embed="rId18" cstate="print"/>
          <a:srcRect l="30927" r="27837"/>
          <a:stretch>
            <a:fillRect/>
          </a:stretch>
        </p:blipFill>
        <p:spPr bwMode="auto">
          <a:xfrm>
            <a:off x="1835696" y="764703"/>
            <a:ext cx="1080120" cy="1512095"/>
          </a:xfrm>
          <a:prstGeom prst="rect">
            <a:avLst/>
          </a:prstGeom>
          <a:noFill/>
        </p:spPr>
      </p:pic>
      <p:pic>
        <p:nvPicPr>
          <p:cNvPr id="55311" name="Picture 15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876256" y="692696"/>
            <a:ext cx="849400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12" name="Picture 16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411760" y="3920349"/>
            <a:ext cx="1800200" cy="804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13" name="Picture 17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812359" y="836712"/>
            <a:ext cx="1194625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ýklad zásuvka 230V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51520" y="260648"/>
            <a:ext cx="8496944" cy="63727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395536" y="44624"/>
            <a:ext cx="835292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solidFill>
                  <a:srgbClr val="C00000"/>
                </a:solidFill>
              </a:rPr>
              <a:t>Opakovanie</a:t>
            </a:r>
          </a:p>
          <a:p>
            <a:endParaRPr lang="sk-SK" sz="2400" b="1" dirty="0" smtClean="0">
              <a:solidFill>
                <a:srgbClr val="C00000"/>
              </a:solidFill>
            </a:endParaRPr>
          </a:p>
          <a:p>
            <a:r>
              <a:rPr lang="sk-SK" b="1" dirty="0" smtClean="0"/>
              <a:t>Pomenuj nasledovné elektronické súčiastky:</a:t>
            </a:r>
          </a:p>
          <a:p>
            <a:endParaRPr lang="sk-SK" b="1" dirty="0" smtClean="0"/>
          </a:p>
          <a:p>
            <a:endParaRPr lang="sk-SK" b="1" dirty="0"/>
          </a:p>
        </p:txBody>
      </p:sp>
      <p:pic>
        <p:nvPicPr>
          <p:cNvPr id="5" name="Picture 4" descr="http://www.vo.gme.cz/dokumentace/210/210-016/pctdetail.210-016.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862" y="4945096"/>
            <a:ext cx="1289842" cy="967382"/>
          </a:xfrm>
          <a:prstGeom prst="rect">
            <a:avLst/>
          </a:prstGeom>
          <a:noFill/>
        </p:spPr>
      </p:pic>
      <p:pic>
        <p:nvPicPr>
          <p:cNvPr id="6" name="Picture 12" descr="http://www.ledbiznis.sk/fotky16126/fotos/_vyr_317LE015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1230675"/>
            <a:ext cx="864096" cy="864096"/>
          </a:xfrm>
          <a:prstGeom prst="rect">
            <a:avLst/>
          </a:prstGeom>
          <a:noFill/>
        </p:spPr>
      </p:pic>
      <p:pic>
        <p:nvPicPr>
          <p:cNvPr id="7" name="Picture 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737" y="4103178"/>
            <a:ext cx="910463" cy="727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5" descr="http://detektory.hantec.cz/user_images/baterie-varta-zncl-9v.jpg"/>
          <p:cNvPicPr>
            <a:picLocks noChangeAspect="1" noChangeArrowheads="1"/>
          </p:cNvPicPr>
          <p:nvPr/>
        </p:nvPicPr>
        <p:blipFill>
          <a:blip r:embed="rId7" cstate="print"/>
          <a:srcRect l="3606" t="5000" r="50721" b="6786"/>
          <a:stretch>
            <a:fillRect/>
          </a:stretch>
        </p:blipFill>
        <p:spPr bwMode="auto">
          <a:xfrm rot="5400000">
            <a:off x="817631" y="2032716"/>
            <a:ext cx="659428" cy="1071570"/>
          </a:xfrm>
          <a:prstGeom prst="rect">
            <a:avLst/>
          </a:prstGeom>
          <a:noFill/>
        </p:spPr>
      </p:pic>
      <p:pic>
        <p:nvPicPr>
          <p:cNvPr id="9" name="Picture 16" descr="http://www.nejelektro.cz/images/produkty/1703/kondenzator-elektrolyticky-1000uf-25v-105c_0.jpg"/>
          <p:cNvPicPr>
            <a:picLocks noChangeAspect="1" noChangeArrowheads="1"/>
          </p:cNvPicPr>
          <p:nvPr/>
        </p:nvPicPr>
        <p:blipFill>
          <a:blip r:embed="rId8" cstate="print"/>
          <a:srcRect l="5325" t="17752" r="20118" b="7692"/>
          <a:stretch>
            <a:fillRect/>
          </a:stretch>
        </p:blipFill>
        <p:spPr bwMode="auto">
          <a:xfrm>
            <a:off x="539552" y="2876124"/>
            <a:ext cx="1512168" cy="1134127"/>
          </a:xfrm>
          <a:prstGeom prst="rect">
            <a:avLst/>
          </a:prstGeom>
          <a:noFill/>
        </p:spPr>
      </p:pic>
      <p:pic>
        <p:nvPicPr>
          <p:cNvPr id="10" name="Picture 10" descr="http://remote-lab.fyzika.net/experiment/04/img/LED_foto.gif"/>
          <p:cNvPicPr>
            <a:picLocks noChangeAspect="1" noChangeArrowheads="1"/>
          </p:cNvPicPr>
          <p:nvPr/>
        </p:nvPicPr>
        <p:blipFill>
          <a:blip r:embed="rId9" cstate="print"/>
          <a:srcRect r="36250"/>
          <a:stretch>
            <a:fillRect/>
          </a:stretch>
        </p:blipFill>
        <p:spPr bwMode="auto">
          <a:xfrm>
            <a:off x="2609775" y="1302684"/>
            <a:ext cx="1026121" cy="1368152"/>
          </a:xfrm>
          <a:prstGeom prst="rect">
            <a:avLst/>
          </a:prstGeom>
          <a:noFill/>
        </p:spPr>
      </p:pic>
      <p:pic>
        <p:nvPicPr>
          <p:cNvPr id="11" name="Picture 2" descr="http://www.spsemoh.cz/vyuka/zel/obrazky/tranzistory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83769" y="2814851"/>
            <a:ext cx="2688298" cy="2016224"/>
          </a:xfrm>
          <a:prstGeom prst="rect">
            <a:avLst/>
          </a:prstGeom>
          <a:noFill/>
        </p:spPr>
      </p:pic>
      <p:pic>
        <p:nvPicPr>
          <p:cNvPr id="12" name="Picture 2" descr="http://www.tavir.hu/sites/default/files/00036-dioda.jpg"/>
          <p:cNvPicPr>
            <a:picLocks noChangeAspect="1" noChangeArrowheads="1"/>
          </p:cNvPicPr>
          <p:nvPr/>
        </p:nvPicPr>
        <p:blipFill>
          <a:blip r:embed="rId11" cstate="print"/>
          <a:srcRect t="33126" b="33747"/>
          <a:stretch>
            <a:fillRect/>
          </a:stretch>
        </p:blipFill>
        <p:spPr bwMode="auto">
          <a:xfrm>
            <a:off x="539552" y="6055211"/>
            <a:ext cx="2160240" cy="308606"/>
          </a:xfrm>
          <a:prstGeom prst="rect">
            <a:avLst/>
          </a:prstGeom>
          <a:noFill/>
        </p:spPr>
      </p:pic>
      <p:pic>
        <p:nvPicPr>
          <p:cNvPr id="13" name="Picture 2" descr="http://images.ges.cz/images/pictures/k/kerko50.jpg"/>
          <p:cNvPicPr>
            <a:picLocks noChangeAspect="1" noChangeArrowheads="1"/>
          </p:cNvPicPr>
          <p:nvPr/>
        </p:nvPicPr>
        <p:blipFill>
          <a:blip r:embed="rId12" cstate="print"/>
          <a:srcRect l="5263" t="7226" r="5263"/>
          <a:stretch>
            <a:fillRect/>
          </a:stretch>
        </p:blipFill>
        <p:spPr bwMode="auto">
          <a:xfrm>
            <a:off x="3131840" y="5263123"/>
            <a:ext cx="1766570" cy="1334229"/>
          </a:xfrm>
          <a:prstGeom prst="rect">
            <a:avLst/>
          </a:prstGeom>
          <a:noFill/>
        </p:spPr>
      </p:pic>
      <p:pic>
        <p:nvPicPr>
          <p:cNvPr id="14" name="Picture 2" descr="http://www.tomshardware.sk/resize/e/800/800/files/obrazky/polovodice/trimer-lezaty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475989" y="1446699"/>
            <a:ext cx="1536171" cy="1152128"/>
          </a:xfrm>
          <a:prstGeom prst="rect">
            <a:avLst/>
          </a:prstGeom>
          <a:noFill/>
        </p:spPr>
      </p:pic>
      <p:pic>
        <p:nvPicPr>
          <p:cNvPr id="15" name="Picture 4" descr="https://upload.wikimedia.org/wikipedia/commons/b/b5/Potentiometer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516216" y="870635"/>
            <a:ext cx="1598578" cy="1872208"/>
          </a:xfrm>
          <a:prstGeom prst="rect">
            <a:avLst/>
          </a:prstGeom>
          <a:noFill/>
        </p:spPr>
      </p:pic>
      <p:pic>
        <p:nvPicPr>
          <p:cNvPr id="54274" name="Picture 2" descr="https://upload.wikimedia.org/wikipedia/commons/thumb/7/75/Resistors-photo.JPG/220px-Resistors-photo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314103" y="4399027"/>
            <a:ext cx="2434361" cy="2069208"/>
          </a:xfrm>
          <a:prstGeom prst="rect">
            <a:avLst/>
          </a:prstGeom>
          <a:noFill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516216" y="2598827"/>
            <a:ext cx="2035868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r="3078" b="42305"/>
          <a:stretch>
            <a:fillRect/>
          </a:stretch>
        </p:blipFill>
        <p:spPr>
          <a:xfrm>
            <a:off x="107504" y="834380"/>
            <a:ext cx="3672408" cy="4754860"/>
          </a:xfrm>
          <a:prstGeom prst="rect">
            <a:avLst/>
          </a:prstGeom>
        </p:spPr>
      </p:pic>
      <p:pic>
        <p:nvPicPr>
          <p:cNvPr id="5" name="Obrázok 4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4846" t="59733" r="6309" b="2170"/>
          <a:stretch>
            <a:fillRect/>
          </a:stretch>
        </p:blipFill>
        <p:spPr>
          <a:xfrm>
            <a:off x="3995936" y="834380"/>
            <a:ext cx="4932040" cy="4898876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251520" y="188640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Spôsoby vedenia kabeláže</a:t>
            </a:r>
            <a:endParaRPr lang="sk-SK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/>
          <p:cNvSpPr txBox="1"/>
          <p:nvPr/>
        </p:nvSpPr>
        <p:spPr>
          <a:xfrm>
            <a:off x="251520" y="44624"/>
            <a:ext cx="84249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u="sng" dirty="0"/>
              <a:t>Rozvody pod omietku</a:t>
            </a:r>
          </a:p>
          <a:p>
            <a:r>
              <a:rPr lang="sk-SK" sz="2400" dirty="0"/>
              <a:t> </a:t>
            </a:r>
          </a:p>
          <a:p>
            <a:r>
              <a:rPr lang="sk-SK" b="1" dirty="0"/>
              <a:t>Použitie</a:t>
            </a:r>
            <a:endParaRPr lang="sk-SK" dirty="0"/>
          </a:p>
          <a:p>
            <a:pPr lvl="0"/>
            <a:r>
              <a:rPr lang="sk-SK" dirty="0"/>
              <a:t>Prevádza sa po dokončení hrubej stavby</a:t>
            </a:r>
          </a:p>
          <a:p>
            <a:pPr lvl="0"/>
            <a:r>
              <a:rPr lang="sk-SK" dirty="0"/>
              <a:t>Pod omietku sa ukladajú plášťové káble a inštalačné trubky</a:t>
            </a:r>
          </a:p>
          <a:p>
            <a:endParaRPr lang="sk-SK" b="1" dirty="0" smtClean="0"/>
          </a:p>
          <a:p>
            <a:r>
              <a:rPr lang="sk-SK" b="1" dirty="0" smtClean="0"/>
              <a:t>Podmienka</a:t>
            </a:r>
            <a:r>
              <a:rPr lang="sk-SK" b="1" dirty="0"/>
              <a:t>:</a:t>
            </a:r>
            <a:r>
              <a:rPr lang="sk-SK" dirty="0"/>
              <a:t/>
            </a:r>
            <a:br>
              <a:rPr lang="sk-SK" dirty="0"/>
            </a:br>
            <a:r>
              <a:rPr lang="sk-SK" dirty="0"/>
              <a:t>Vyhĺbené drážky pre vedenia musia byť tak hlboké aby uložené vedenie nevystupovalo z roviny neomietnutej steny.</a:t>
            </a:r>
          </a:p>
          <a:p>
            <a:endParaRPr lang="sk-SK" dirty="0"/>
          </a:p>
        </p:txBody>
      </p:sp>
      <p:pic>
        <p:nvPicPr>
          <p:cNvPr id="6" name="Obrázok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528" y="2780928"/>
            <a:ext cx="2664296" cy="2520280"/>
          </a:xfrm>
          <a:prstGeom prst="rect">
            <a:avLst/>
          </a:prstGeom>
        </p:spPr>
      </p:pic>
      <p:pic>
        <p:nvPicPr>
          <p:cNvPr id="7" name="Obrázok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31840" y="2636912"/>
            <a:ext cx="2736304" cy="2808312"/>
          </a:xfrm>
          <a:prstGeom prst="rect">
            <a:avLst/>
          </a:prstGeom>
        </p:spPr>
      </p:pic>
      <p:pic>
        <p:nvPicPr>
          <p:cNvPr id="8" name="Obrázok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40152" y="2492896"/>
            <a:ext cx="3203848" cy="309634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476672"/>
            <a:ext cx="3495434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645" y="476672"/>
            <a:ext cx="4968843" cy="5699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1182516"/>
            <a:ext cx="4680520" cy="2174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 t="4545" b="13636"/>
          <a:stretch>
            <a:fillRect/>
          </a:stretch>
        </p:blipFill>
        <p:spPr bwMode="auto">
          <a:xfrm>
            <a:off x="323528" y="3356992"/>
            <a:ext cx="4978838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lokTextu 5"/>
          <p:cNvSpPr txBox="1"/>
          <p:nvPr/>
        </p:nvSpPr>
        <p:spPr>
          <a:xfrm>
            <a:off x="251520" y="260648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Pravidlá pre inštaláciu pod omietku:</a:t>
            </a:r>
            <a:endParaRPr lang="sk-SK" b="1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476672"/>
            <a:ext cx="2777109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2276872"/>
            <a:ext cx="241251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5226160"/>
            <a:ext cx="4248472" cy="1275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00775" y="4752975"/>
            <a:ext cx="2943225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323528" y="332656"/>
            <a:ext cx="8820472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/>
              <a:t>Postup:</a:t>
            </a:r>
            <a:endParaRPr lang="sk-SK" sz="2400" dirty="0"/>
          </a:p>
          <a:p>
            <a:pPr marL="342900" lvl="0" indent="-342900">
              <a:buFont typeface="+mj-lt"/>
              <a:buAutoNum type="arabicPeriod"/>
            </a:pPr>
            <a:r>
              <a:rPr lang="sk-SK" dirty="0" smtClean="0"/>
              <a:t>Najprv </a:t>
            </a:r>
            <a:r>
              <a:rPr lang="sk-SK" dirty="0"/>
              <a:t>sa vyhĺbia </a:t>
            </a:r>
            <a:r>
              <a:rPr lang="sk-SK" b="1" dirty="0"/>
              <a:t>otvory pre </a:t>
            </a:r>
            <a:r>
              <a:rPr lang="sk-SK" b="1" dirty="0" err="1"/>
              <a:t>krabice</a:t>
            </a:r>
            <a:r>
              <a:rPr lang="sk-SK" b="1" dirty="0"/>
              <a:t> </a:t>
            </a:r>
            <a:r>
              <a:rPr lang="sk-SK" dirty="0"/>
              <a:t>odbočiek, zásuviek a vypínačov kruhovou krabicovou frézou.</a:t>
            </a:r>
          </a:p>
          <a:p>
            <a:pPr marL="342900" lvl="0" indent="-342900">
              <a:buFont typeface="+mj-lt"/>
              <a:buAutoNum type="arabicPeriod"/>
            </a:pPr>
            <a:r>
              <a:rPr lang="sk-SK" dirty="0" smtClean="0"/>
              <a:t>Potom </a:t>
            </a:r>
            <a:r>
              <a:rPr lang="sk-SK" dirty="0"/>
              <a:t>sa </a:t>
            </a:r>
            <a:r>
              <a:rPr lang="sk-SK" b="1" dirty="0"/>
              <a:t>vyfrézujú drážky pre vedenie </a:t>
            </a:r>
            <a:r>
              <a:rPr lang="sk-SK" dirty="0"/>
              <a:t>drážkovacou frézou</a:t>
            </a:r>
          </a:p>
          <a:p>
            <a:pPr marL="342900" lvl="0" indent="-342900">
              <a:buFont typeface="+mj-lt"/>
              <a:buAutoNum type="arabicPeriod"/>
            </a:pPr>
            <a:r>
              <a:rPr lang="sk-SK" dirty="0"/>
              <a:t>Potrebná </a:t>
            </a:r>
            <a:r>
              <a:rPr lang="sk-SK" b="1" dirty="0"/>
              <a:t>hĺbka drážky </a:t>
            </a:r>
            <a:r>
              <a:rPr lang="sk-SK" dirty="0"/>
              <a:t>sa dá nastaviť  na pohyblivej objímke frézy.</a:t>
            </a:r>
          </a:p>
          <a:p>
            <a:pPr marL="342900" lvl="0" indent="-342900">
              <a:buFont typeface="+mj-lt"/>
              <a:buAutoNum type="arabicPeriod"/>
            </a:pPr>
            <a:r>
              <a:rPr lang="sk-SK" dirty="0" err="1"/>
              <a:t>Krabice</a:t>
            </a:r>
            <a:r>
              <a:rPr lang="sk-SK" dirty="0"/>
              <a:t> sa </a:t>
            </a:r>
            <a:r>
              <a:rPr lang="sk-SK" b="1" dirty="0"/>
              <a:t>fixujú </a:t>
            </a:r>
            <a:r>
              <a:rPr lang="sk-SK" b="1" dirty="0" err="1"/>
              <a:t>zasádrovaním</a:t>
            </a:r>
            <a:r>
              <a:rPr lang="sk-SK" dirty="0"/>
              <a:t> alebo </a:t>
            </a:r>
            <a:r>
              <a:rPr lang="sk-SK" b="1" dirty="0"/>
              <a:t>pribitím</a:t>
            </a:r>
          </a:p>
          <a:p>
            <a:pPr marL="342900" lvl="0" indent="-342900">
              <a:buFont typeface="+mj-lt"/>
              <a:buAutoNum type="arabicPeriod"/>
            </a:pPr>
            <a:r>
              <a:rPr lang="sk-SK" dirty="0"/>
              <a:t>Niektoré </a:t>
            </a:r>
            <a:r>
              <a:rPr lang="sk-SK" dirty="0" err="1"/>
              <a:t>krabice</a:t>
            </a:r>
            <a:r>
              <a:rPr lang="sk-SK" dirty="0"/>
              <a:t> obsahujú </a:t>
            </a:r>
            <a:r>
              <a:rPr lang="sk-SK" b="1" dirty="0"/>
              <a:t>klincové pásky</a:t>
            </a:r>
          </a:p>
          <a:p>
            <a:pPr marL="342900" lvl="0" indent="-342900">
              <a:buFont typeface="+mj-lt"/>
              <a:buAutoNum type="arabicPeriod"/>
            </a:pPr>
            <a:r>
              <a:rPr lang="sk-SK" dirty="0"/>
              <a:t>Vedenie pod omietkou sa upevňuje </a:t>
            </a:r>
            <a:r>
              <a:rPr lang="sk-SK" b="1" dirty="0" err="1"/>
              <a:t>sádrovými</a:t>
            </a:r>
            <a:r>
              <a:rPr lang="sk-SK" b="1" dirty="0"/>
              <a:t> mostíkmi</a:t>
            </a:r>
            <a:r>
              <a:rPr lang="sk-SK" dirty="0"/>
              <a:t>, alebo </a:t>
            </a:r>
            <a:r>
              <a:rPr lang="sk-SK" b="1" dirty="0"/>
              <a:t>plastovými príchytkami</a:t>
            </a:r>
          </a:p>
          <a:p>
            <a:pPr marL="342900" lvl="0" indent="-342900">
              <a:buFont typeface="+mj-lt"/>
              <a:buAutoNum type="arabicPeriod"/>
            </a:pPr>
            <a:r>
              <a:rPr lang="sk-SK" dirty="0"/>
              <a:t>Uložené </a:t>
            </a:r>
            <a:r>
              <a:rPr lang="sk-SK" b="1" dirty="0"/>
              <a:t>inštalačné rúrky sa nesmú poškodiť a </a:t>
            </a:r>
            <a:r>
              <a:rPr lang="sk-SK" b="1" dirty="0" smtClean="0"/>
              <a:t>deformovať </a:t>
            </a:r>
            <a:r>
              <a:rPr lang="sk-SK" dirty="0" smtClean="0"/>
              <a:t>(ohyby , tvar ...)</a:t>
            </a:r>
            <a:endParaRPr lang="sk-SK" dirty="0"/>
          </a:p>
          <a:p>
            <a:pPr marL="342900" lvl="0" indent="-342900">
              <a:buFont typeface="+mj-lt"/>
              <a:buAutoNum type="arabicPeriod"/>
            </a:pPr>
            <a:r>
              <a:rPr lang="sk-SK" dirty="0"/>
              <a:t>Pri ukladaní plášťových káblov treba </a:t>
            </a:r>
            <a:r>
              <a:rPr lang="sk-SK" dirty="0" err="1"/>
              <a:t>zamädziť</a:t>
            </a:r>
            <a:r>
              <a:rPr lang="sk-SK" dirty="0"/>
              <a:t> poškodeniu plášťa príchytkami alebo vtlačením</a:t>
            </a:r>
          </a:p>
          <a:p>
            <a:pPr marL="342900" lvl="0" indent="-342900">
              <a:buFont typeface="+mj-lt"/>
              <a:buAutoNum type="arabicPeriod"/>
            </a:pPr>
            <a:r>
              <a:rPr lang="sk-SK" dirty="0"/>
              <a:t>Pri použití inštalačných rúrok pod omietku musí byť </a:t>
            </a:r>
            <a:r>
              <a:rPr lang="sk-SK" b="1" dirty="0"/>
              <a:t>polomer oblúku rúrky dostatočne veľký</a:t>
            </a:r>
            <a:r>
              <a:rPr lang="sk-SK" dirty="0"/>
              <a:t>, aby sa vodiče a káble dali dobre preťahovať.</a:t>
            </a:r>
          </a:p>
          <a:p>
            <a:pPr marL="342900" lvl="0" indent="-342900">
              <a:buFont typeface="+mj-lt"/>
              <a:buAutoNum type="arabicPeriod"/>
            </a:pPr>
            <a:r>
              <a:rPr lang="sk-SK" dirty="0"/>
              <a:t>Do vedení dlhých 8 až 10 m alebo vedení s viacej než 3 oblúkmi na inštalovanom úseku musí byť zabudovaná </a:t>
            </a:r>
            <a:r>
              <a:rPr lang="sk-SK" b="1" dirty="0"/>
              <a:t>priebežná </a:t>
            </a:r>
            <a:r>
              <a:rPr lang="sk-SK" b="1" dirty="0" err="1"/>
              <a:t>preťahovacia</a:t>
            </a:r>
            <a:r>
              <a:rPr lang="sk-SK" b="1" dirty="0"/>
              <a:t> </a:t>
            </a:r>
            <a:r>
              <a:rPr lang="sk-SK" b="1" dirty="0" err="1"/>
              <a:t>krabica</a:t>
            </a:r>
            <a:r>
              <a:rPr lang="sk-SK" b="1" dirty="0"/>
              <a:t>.</a:t>
            </a:r>
          </a:p>
          <a:p>
            <a:pPr marL="342900" lvl="0" indent="-342900">
              <a:buFont typeface="+mj-lt"/>
              <a:buAutoNum type="arabicPeriod"/>
            </a:pPr>
            <a:r>
              <a:rPr lang="sk-SK" dirty="0"/>
              <a:t>K uloženiu vedenia  a preťahovaniu vodičov a káblov sa používa </a:t>
            </a:r>
            <a:r>
              <a:rPr lang="sk-SK" b="1" dirty="0"/>
              <a:t>zaťahovacie pero </a:t>
            </a:r>
            <a:r>
              <a:rPr lang="sk-SK" dirty="0"/>
              <a:t>z oceľového drôtu alebo plastu.</a:t>
            </a:r>
          </a:p>
          <a:p>
            <a:pPr marL="342900" lvl="0" indent="-342900">
              <a:buFont typeface="+mj-lt"/>
              <a:buAutoNum type="arabicPeriod"/>
            </a:pPr>
            <a:r>
              <a:rPr lang="sk-SK" dirty="0"/>
              <a:t>Ukladanie a vťahovanie vodičov sa uskutočňuje po uschnutí omietnutej budovy.</a:t>
            </a:r>
          </a:p>
          <a:p>
            <a:endParaRPr lang="sk-SK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na-predaj.sk/pictures/7372_novy-2-48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4320480" cy="3240360"/>
          </a:xfrm>
          <a:prstGeom prst="rect">
            <a:avLst/>
          </a:prstGeom>
          <a:noFill/>
        </p:spPr>
      </p:pic>
      <p:sp>
        <p:nvSpPr>
          <p:cNvPr id="5" name="BlokTextu 4"/>
          <p:cNvSpPr txBox="1"/>
          <p:nvPr/>
        </p:nvSpPr>
        <p:spPr>
          <a:xfrm>
            <a:off x="251520" y="620688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Drážkovacia fréza</a:t>
            </a:r>
            <a:endParaRPr lang="sk-SK" b="1" dirty="0"/>
          </a:p>
        </p:txBody>
      </p:sp>
      <p:pic>
        <p:nvPicPr>
          <p:cNvPr id="15364" name="Picture 4" descr="http://img-fotki.yandex.ru/get/122076/28883869.4555f/0_e71b7f_8bb7a365_or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32656"/>
            <a:ext cx="3203848" cy="3203848"/>
          </a:xfrm>
          <a:prstGeom prst="rect">
            <a:avLst/>
          </a:prstGeom>
          <a:noFill/>
        </p:spPr>
      </p:pic>
      <p:sp>
        <p:nvSpPr>
          <p:cNvPr id="7" name="BlokTextu 6"/>
          <p:cNvSpPr txBox="1"/>
          <p:nvPr/>
        </p:nvSpPr>
        <p:spPr>
          <a:xfrm>
            <a:off x="4932040" y="548680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Rezná fréza kruhová</a:t>
            </a:r>
            <a:endParaRPr lang="sk-SK" b="1" dirty="0"/>
          </a:p>
        </p:txBody>
      </p:sp>
      <p:sp>
        <p:nvSpPr>
          <p:cNvPr id="8" name="BlokTextu 7"/>
          <p:cNvSpPr txBox="1"/>
          <p:nvPr/>
        </p:nvSpPr>
        <p:spPr>
          <a:xfrm>
            <a:off x="251520" y="107340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Pracovné nástroje:</a:t>
            </a:r>
            <a:endParaRPr lang="sk-SK" sz="2400" b="1" dirty="0"/>
          </a:p>
        </p:txBody>
      </p:sp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71792" y="2780928"/>
            <a:ext cx="187220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867869"/>
            <a:ext cx="6124575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http://www.blog.elektryfikacja.pl/wp-content/uploads/2010/03/mlotek-i-majze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0232" y="4869160"/>
            <a:ext cx="2483768" cy="1525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112</Words>
  <Application>Microsoft Office PowerPoint</Application>
  <PresentationFormat>Prezentácia na obrazovke (4:3)</PresentationFormat>
  <Paragraphs>57</Paragraphs>
  <Slides>20</Slides>
  <Notes>0</Notes>
  <HiddenSlides>0</HiddenSlides>
  <MMClips>4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20</vt:i4>
      </vt:variant>
    </vt:vector>
  </HeadingPairs>
  <TitlesOfParts>
    <vt:vector size="21" baseType="lpstr">
      <vt:lpstr>Motív Office</vt:lpstr>
      <vt:lpstr>Snímka 1</vt:lpstr>
      <vt:lpstr>Snímka 2</vt:lpstr>
      <vt:lpstr>Snímka 3</vt:lpstr>
      <vt:lpstr>Snímka 4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Snímka 12</vt:lpstr>
      <vt:lpstr>Snímka 13</vt:lpstr>
      <vt:lpstr>Snímka 14</vt:lpstr>
      <vt:lpstr>Snímka 15</vt:lpstr>
      <vt:lpstr>Snímka 16</vt:lpstr>
      <vt:lpstr>Snímka 17</vt:lpstr>
      <vt:lpstr>Snímka 18</vt:lpstr>
      <vt:lpstr>Snímka 19</vt:lpstr>
      <vt:lpstr>Snímka 20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Martin</dc:creator>
  <cp:lastModifiedBy>Martin</cp:lastModifiedBy>
  <cp:revision>33</cp:revision>
  <dcterms:created xsi:type="dcterms:W3CDTF">2016-09-04T09:49:42Z</dcterms:created>
  <dcterms:modified xsi:type="dcterms:W3CDTF">2016-09-07T16:23:34Z</dcterms:modified>
</cp:coreProperties>
</file>