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0" r:id="rId2"/>
    <p:sldId id="268" r:id="rId3"/>
    <p:sldId id="261" r:id="rId4"/>
    <p:sldId id="262" r:id="rId5"/>
    <p:sldId id="263" r:id="rId6"/>
    <p:sldId id="264" r:id="rId7"/>
    <p:sldId id="265" r:id="rId8"/>
    <p:sldId id="266" r:id="rId9"/>
    <p:sldId id="267" r:id="rId10"/>
    <p:sldId id="269" r:id="rId11"/>
  </p:sldIdLst>
  <p:sldSz cx="9144000" cy="6858000" type="screen4x3"/>
  <p:notesSz cx="9144000" cy="6858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8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3946882-5441-4685-9A5C-C2814D46BCF5}" type="datetimeFigureOut">
              <a:rPr lang="sk-SK" smtClean="0"/>
              <a:pPr/>
              <a:t>30.11.2014</a:t>
            </a:fld>
            <a:endParaRPr lang="sk-SK"/>
          </a:p>
        </p:txBody>
      </p:sp>
      <p:sp>
        <p:nvSpPr>
          <p:cNvPr id="4" name="Zástupný symbol päty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79030CC-82BD-4BBB-A536-9656DC7DC02F}" type="slidenum">
              <a:rPr lang="sk-SK" smtClean="0"/>
              <a:pPr/>
              <a:t>‹#›</a:t>
            </a:fld>
            <a:endParaRPr lang="sk-SK"/>
          </a:p>
        </p:txBody>
      </p:sp>
    </p:spTree>
    <p:extLst>
      <p:ext uri="{BB962C8B-B14F-4D97-AF65-F5344CB8AC3E}">
        <p14:creationId xmlns:p14="http://schemas.microsoft.com/office/powerpoint/2010/main" xmlns="" val="618697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93B9A4F-5BF6-4A83-9F6B-514BB4740AFC}" type="datetimeFigureOut">
              <a:rPr lang="sk-SK" smtClean="0"/>
              <a:pPr/>
              <a:t>30.11.2014</a:t>
            </a:fld>
            <a:endParaRPr lang="sk-SK"/>
          </a:p>
        </p:txBody>
      </p:sp>
      <p:sp>
        <p:nvSpPr>
          <p:cNvPr id="4" name="Zástupný symbol obrazu snímky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28968D4-A106-461F-BB91-C39D6822152E}" type="slidenum">
              <a:rPr lang="sk-SK" smtClean="0"/>
              <a:pPr/>
              <a:t>‹#›</a:t>
            </a:fld>
            <a:endParaRPr lang="sk-SK"/>
          </a:p>
        </p:txBody>
      </p:sp>
    </p:spTree>
    <p:extLst>
      <p:ext uri="{BB962C8B-B14F-4D97-AF65-F5344CB8AC3E}">
        <p14:creationId xmlns:p14="http://schemas.microsoft.com/office/powerpoint/2010/main" xmlns="" val="319233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7156B4F4-EC5D-4BD1-979B-E2C366D95E87}" type="datetimeFigureOut">
              <a:rPr lang="sk-SK" smtClean="0"/>
              <a:pPr/>
              <a:t>30.11.2014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28E7EE6-48B9-4DAB-A9C4-D85AEA73CE02}" type="slidenum">
              <a:rPr lang="sk-SK" smtClean="0"/>
              <a:pPr/>
              <a:t>‹#›</a:t>
            </a:fld>
            <a:endParaRPr lang="sk-SK"/>
          </a:p>
        </p:txBody>
      </p:sp>
    </p:spTree>
    <p:extLst>
      <p:ext uri="{BB962C8B-B14F-4D97-AF65-F5344CB8AC3E}">
        <p14:creationId xmlns:p14="http://schemas.microsoft.com/office/powerpoint/2010/main" xmlns="" val="163621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7156B4F4-EC5D-4BD1-979B-E2C366D95E87}" type="datetimeFigureOut">
              <a:rPr lang="sk-SK" smtClean="0"/>
              <a:pPr/>
              <a:t>30.11.2014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28E7EE6-48B9-4DAB-A9C4-D85AEA73CE02}" type="slidenum">
              <a:rPr lang="sk-SK" smtClean="0"/>
              <a:pPr/>
              <a:t>‹#›</a:t>
            </a:fld>
            <a:endParaRPr lang="sk-SK"/>
          </a:p>
        </p:txBody>
      </p:sp>
    </p:spTree>
    <p:extLst>
      <p:ext uri="{BB962C8B-B14F-4D97-AF65-F5344CB8AC3E}">
        <p14:creationId xmlns:p14="http://schemas.microsoft.com/office/powerpoint/2010/main" xmlns="" val="54195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7156B4F4-EC5D-4BD1-979B-E2C366D95E87}" type="datetimeFigureOut">
              <a:rPr lang="sk-SK" smtClean="0"/>
              <a:pPr/>
              <a:t>30.11.2014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28E7EE6-48B9-4DAB-A9C4-D85AEA73CE02}" type="slidenum">
              <a:rPr lang="sk-SK" smtClean="0"/>
              <a:pPr/>
              <a:t>‹#›</a:t>
            </a:fld>
            <a:endParaRPr lang="sk-SK"/>
          </a:p>
        </p:txBody>
      </p:sp>
    </p:spTree>
    <p:extLst>
      <p:ext uri="{BB962C8B-B14F-4D97-AF65-F5344CB8AC3E}">
        <p14:creationId xmlns:p14="http://schemas.microsoft.com/office/powerpoint/2010/main" xmlns="" val="211908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7156B4F4-EC5D-4BD1-979B-E2C366D95E87}" type="datetimeFigureOut">
              <a:rPr lang="sk-SK" smtClean="0"/>
              <a:pPr/>
              <a:t>30.11.2014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28E7EE6-48B9-4DAB-A9C4-D85AEA73CE02}" type="slidenum">
              <a:rPr lang="sk-SK" smtClean="0"/>
              <a:pPr/>
              <a:t>‹#›</a:t>
            </a:fld>
            <a:endParaRPr lang="sk-SK"/>
          </a:p>
        </p:txBody>
      </p:sp>
    </p:spTree>
    <p:extLst>
      <p:ext uri="{BB962C8B-B14F-4D97-AF65-F5344CB8AC3E}">
        <p14:creationId xmlns:p14="http://schemas.microsoft.com/office/powerpoint/2010/main" xmlns="" val="165251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7156B4F4-EC5D-4BD1-979B-E2C366D95E87}" type="datetimeFigureOut">
              <a:rPr lang="sk-SK" smtClean="0"/>
              <a:pPr/>
              <a:t>30.11.2014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28E7EE6-48B9-4DAB-A9C4-D85AEA73CE02}" type="slidenum">
              <a:rPr lang="sk-SK" smtClean="0"/>
              <a:pPr/>
              <a:t>‹#›</a:t>
            </a:fld>
            <a:endParaRPr lang="sk-SK"/>
          </a:p>
        </p:txBody>
      </p:sp>
    </p:spTree>
    <p:extLst>
      <p:ext uri="{BB962C8B-B14F-4D97-AF65-F5344CB8AC3E}">
        <p14:creationId xmlns:p14="http://schemas.microsoft.com/office/powerpoint/2010/main" xmlns="" val="221210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7156B4F4-EC5D-4BD1-979B-E2C366D95E87}" type="datetimeFigureOut">
              <a:rPr lang="sk-SK" smtClean="0"/>
              <a:pPr/>
              <a:t>30.11.2014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28E7EE6-48B9-4DAB-A9C4-D85AEA73CE02}" type="slidenum">
              <a:rPr lang="sk-SK" smtClean="0"/>
              <a:pPr/>
              <a:t>‹#›</a:t>
            </a:fld>
            <a:endParaRPr lang="sk-SK"/>
          </a:p>
        </p:txBody>
      </p:sp>
    </p:spTree>
    <p:extLst>
      <p:ext uri="{BB962C8B-B14F-4D97-AF65-F5344CB8AC3E}">
        <p14:creationId xmlns:p14="http://schemas.microsoft.com/office/powerpoint/2010/main" xmlns="" val="120611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7156B4F4-EC5D-4BD1-979B-E2C366D95E87}" type="datetimeFigureOut">
              <a:rPr lang="sk-SK" smtClean="0"/>
              <a:pPr/>
              <a:t>30.11.2014</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428E7EE6-48B9-4DAB-A9C4-D85AEA73CE02}" type="slidenum">
              <a:rPr lang="sk-SK" smtClean="0"/>
              <a:pPr/>
              <a:t>‹#›</a:t>
            </a:fld>
            <a:endParaRPr lang="sk-SK"/>
          </a:p>
        </p:txBody>
      </p:sp>
    </p:spTree>
    <p:extLst>
      <p:ext uri="{BB962C8B-B14F-4D97-AF65-F5344CB8AC3E}">
        <p14:creationId xmlns:p14="http://schemas.microsoft.com/office/powerpoint/2010/main" xmlns="" val="86839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7156B4F4-EC5D-4BD1-979B-E2C366D95E87}" type="datetimeFigureOut">
              <a:rPr lang="sk-SK" smtClean="0"/>
              <a:pPr/>
              <a:t>30.11.2014</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428E7EE6-48B9-4DAB-A9C4-D85AEA73CE02}" type="slidenum">
              <a:rPr lang="sk-SK" smtClean="0"/>
              <a:pPr/>
              <a:t>‹#›</a:t>
            </a:fld>
            <a:endParaRPr lang="sk-SK"/>
          </a:p>
        </p:txBody>
      </p:sp>
    </p:spTree>
    <p:extLst>
      <p:ext uri="{BB962C8B-B14F-4D97-AF65-F5344CB8AC3E}">
        <p14:creationId xmlns:p14="http://schemas.microsoft.com/office/powerpoint/2010/main" xmlns="" val="337010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7156B4F4-EC5D-4BD1-979B-E2C366D95E87}" type="datetimeFigureOut">
              <a:rPr lang="sk-SK" smtClean="0"/>
              <a:pPr/>
              <a:t>30.11.2014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428E7EE6-48B9-4DAB-A9C4-D85AEA73CE02}" type="slidenum">
              <a:rPr lang="sk-SK" smtClean="0"/>
              <a:pPr/>
              <a:t>‹#›</a:t>
            </a:fld>
            <a:endParaRPr lang="sk-SK"/>
          </a:p>
        </p:txBody>
      </p:sp>
    </p:spTree>
    <p:extLst>
      <p:ext uri="{BB962C8B-B14F-4D97-AF65-F5344CB8AC3E}">
        <p14:creationId xmlns:p14="http://schemas.microsoft.com/office/powerpoint/2010/main" xmlns="" val="426655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7156B4F4-EC5D-4BD1-979B-E2C366D95E87}" type="datetimeFigureOut">
              <a:rPr lang="sk-SK" smtClean="0"/>
              <a:pPr/>
              <a:t>30.11.2014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28E7EE6-48B9-4DAB-A9C4-D85AEA73CE02}" type="slidenum">
              <a:rPr lang="sk-SK" smtClean="0"/>
              <a:pPr/>
              <a:t>‹#›</a:t>
            </a:fld>
            <a:endParaRPr lang="sk-SK"/>
          </a:p>
        </p:txBody>
      </p:sp>
    </p:spTree>
    <p:extLst>
      <p:ext uri="{BB962C8B-B14F-4D97-AF65-F5344CB8AC3E}">
        <p14:creationId xmlns:p14="http://schemas.microsoft.com/office/powerpoint/2010/main" xmlns="" val="4063761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7156B4F4-EC5D-4BD1-979B-E2C366D95E87}" type="datetimeFigureOut">
              <a:rPr lang="sk-SK" smtClean="0"/>
              <a:pPr/>
              <a:t>30.11.2014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28E7EE6-48B9-4DAB-A9C4-D85AEA73CE02}" type="slidenum">
              <a:rPr lang="sk-SK" smtClean="0"/>
              <a:pPr/>
              <a:t>‹#›</a:t>
            </a:fld>
            <a:endParaRPr lang="sk-SK"/>
          </a:p>
        </p:txBody>
      </p:sp>
    </p:spTree>
    <p:extLst>
      <p:ext uri="{BB962C8B-B14F-4D97-AF65-F5344CB8AC3E}">
        <p14:creationId xmlns:p14="http://schemas.microsoft.com/office/powerpoint/2010/main" xmlns="" val="426938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6B4F4-EC5D-4BD1-979B-E2C366D95E87}" type="datetimeFigureOut">
              <a:rPr lang="sk-SK" smtClean="0"/>
              <a:pPr/>
              <a:t>30.11.2014</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E7EE6-48B9-4DAB-A9C4-D85AEA73CE02}" type="slidenum">
              <a:rPr lang="sk-SK" smtClean="0"/>
              <a:pPr/>
              <a:t>‹#›</a:t>
            </a:fld>
            <a:endParaRPr lang="sk-SK"/>
          </a:p>
        </p:txBody>
      </p:sp>
    </p:spTree>
    <p:extLst>
      <p:ext uri="{BB962C8B-B14F-4D97-AF65-F5344CB8AC3E}">
        <p14:creationId xmlns:p14="http://schemas.microsoft.com/office/powerpoint/2010/main" xmlns="" val="3826403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t1.gstatic.com/images?q=tbn:ANd9GcSE6lui-neY0iVMxGwd3IEdfb2uQaku_SOHtrn7zVJ-DXH9FxQ1fMFOZw"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107504" y="44624"/>
            <a:ext cx="6624736" cy="369332"/>
          </a:xfrm>
          <a:prstGeom prst="rect">
            <a:avLst/>
          </a:prstGeom>
          <a:noFill/>
        </p:spPr>
        <p:txBody>
          <a:bodyPr wrap="square" rtlCol="0">
            <a:spAutoFit/>
          </a:bodyPr>
          <a:lstStyle/>
          <a:p>
            <a:r>
              <a:rPr lang="sk-SK" b="1" dirty="0" smtClean="0">
                <a:solidFill>
                  <a:srgbClr val="FF0000"/>
                </a:solidFill>
              </a:rPr>
              <a:t>Transformátor</a:t>
            </a:r>
            <a:endParaRPr lang="sk-SK" b="1" dirty="0">
              <a:solidFill>
                <a:srgbClr val="FF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692696"/>
            <a:ext cx="1800200" cy="1684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descr="http://t1.gstatic.com/images?q=tbn:ANd9GcSE6lui-neY0iVMxGwd3IEdfb2uQaku_SOHtrn7zVJ-DXH9FxQ1fMFOZw"/>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3707904" y="692696"/>
            <a:ext cx="1944216" cy="2036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BlokTextu 1"/>
          <p:cNvSpPr txBox="1"/>
          <p:nvPr/>
        </p:nvSpPr>
        <p:spPr>
          <a:xfrm>
            <a:off x="323528" y="2671752"/>
            <a:ext cx="7882943" cy="1477328"/>
          </a:xfrm>
          <a:prstGeom prst="rect">
            <a:avLst/>
          </a:prstGeom>
          <a:noFill/>
        </p:spPr>
        <p:txBody>
          <a:bodyPr wrap="square" rtlCol="0">
            <a:spAutoFit/>
          </a:bodyPr>
          <a:lstStyle/>
          <a:p>
            <a:pPr marL="285750" indent="-285750">
              <a:buFont typeface="Arial" panose="020B0604020202020204" pitchFamily="34" charset="0"/>
              <a:buChar char="•"/>
            </a:pPr>
            <a:r>
              <a:rPr lang="sk-SK" dirty="0" smtClean="0"/>
              <a:t>Netočivý elektrický stroj</a:t>
            </a:r>
          </a:p>
          <a:p>
            <a:pPr marL="285750" indent="-285750">
              <a:buFont typeface="Arial" panose="020B0604020202020204" pitchFamily="34" charset="0"/>
              <a:buChar char="•"/>
            </a:pPr>
            <a:r>
              <a:rPr lang="sk-SK" dirty="0" smtClean="0"/>
              <a:t>Obsahuje železné jadro</a:t>
            </a:r>
          </a:p>
          <a:p>
            <a:pPr marL="285750" indent="-285750">
              <a:buFont typeface="Arial" panose="020B0604020202020204" pitchFamily="34" charset="0"/>
              <a:buChar char="•"/>
            </a:pPr>
            <a:r>
              <a:rPr lang="sk-SK" dirty="0" smtClean="0"/>
              <a:t>Obsahuje minimálne 2 cievky</a:t>
            </a:r>
          </a:p>
          <a:p>
            <a:pPr marL="285750" indent="-285750">
              <a:buFont typeface="Arial" panose="020B0604020202020204" pitchFamily="34" charset="0"/>
              <a:buChar char="•"/>
            </a:pPr>
            <a:r>
              <a:rPr lang="sk-SK" dirty="0"/>
              <a:t>transformuje  vstupný  príkon  </a:t>
            </a:r>
            <a:r>
              <a:rPr lang="sk-SK" dirty="0" smtClean="0"/>
              <a:t>na  </a:t>
            </a:r>
            <a:r>
              <a:rPr lang="sk-SK" dirty="0"/>
              <a:t>výstupný  </a:t>
            </a:r>
            <a:r>
              <a:rPr lang="sk-SK" dirty="0" smtClean="0"/>
              <a:t>výkon</a:t>
            </a:r>
          </a:p>
          <a:p>
            <a:pPr marL="285750" indent="-285750">
              <a:buFont typeface="Arial" panose="020B0604020202020204" pitchFamily="34" charset="0"/>
              <a:buChar char="•"/>
            </a:pPr>
            <a:r>
              <a:rPr lang="sk-SK" dirty="0"/>
              <a:t>Ak zanedbáme straty transformátora, tak vstupný a výstupný výkon je rovnaký.</a:t>
            </a:r>
          </a:p>
        </p:txBody>
      </p:sp>
      <p:sp>
        <p:nvSpPr>
          <p:cNvPr id="7" name="BlokTextu 6"/>
          <p:cNvSpPr txBox="1"/>
          <p:nvPr/>
        </p:nvSpPr>
        <p:spPr>
          <a:xfrm>
            <a:off x="323528" y="4422011"/>
            <a:ext cx="7882943" cy="2031325"/>
          </a:xfrm>
          <a:prstGeom prst="rect">
            <a:avLst/>
          </a:prstGeom>
          <a:noFill/>
        </p:spPr>
        <p:txBody>
          <a:bodyPr wrap="square" rtlCol="0">
            <a:spAutoFit/>
          </a:bodyPr>
          <a:lstStyle/>
          <a:p>
            <a:r>
              <a:rPr lang="sk-SK" b="1" dirty="0" smtClean="0"/>
              <a:t>Výpočet  pre zhotovenie transformátora pozostáva z nasledovných krokov:</a:t>
            </a:r>
          </a:p>
          <a:p>
            <a:pPr marL="342900" indent="-342900">
              <a:buAutoNum type="arabicPeriod"/>
            </a:pPr>
            <a:r>
              <a:rPr lang="sk-SK" dirty="0" smtClean="0"/>
              <a:t>Určenie výkonu transformátora</a:t>
            </a:r>
          </a:p>
          <a:p>
            <a:pPr marL="342900" indent="-342900">
              <a:buAutoNum type="arabicPeriod"/>
            </a:pPr>
            <a:r>
              <a:rPr lang="sk-SK" dirty="0" smtClean="0"/>
              <a:t>Výpočet pre počet závitov</a:t>
            </a:r>
          </a:p>
          <a:p>
            <a:pPr marL="342900" indent="-342900">
              <a:buAutoNum type="arabicPeriod"/>
            </a:pPr>
            <a:r>
              <a:rPr lang="sk-SK" dirty="0" smtClean="0"/>
              <a:t>Výpočet veľkosti prúdov vinutiami</a:t>
            </a:r>
          </a:p>
          <a:p>
            <a:pPr marL="342900" indent="-342900">
              <a:buAutoNum type="arabicPeriod"/>
            </a:pPr>
            <a:r>
              <a:rPr lang="sk-SK" dirty="0" smtClean="0"/>
              <a:t>Výpočet priemeru vodičov</a:t>
            </a:r>
          </a:p>
          <a:p>
            <a:pPr marL="342900" indent="-342900">
              <a:buAutoNum type="arabicPeriod"/>
            </a:pPr>
            <a:r>
              <a:rPr lang="sk-SK" dirty="0" smtClean="0"/>
              <a:t>Plnenie kostričky</a:t>
            </a:r>
          </a:p>
          <a:p>
            <a:pPr marL="342900" indent="-342900">
              <a:buAutoNum type="arabicPeriod"/>
            </a:pPr>
            <a:endParaRPr lang="sk-SK" dirty="0"/>
          </a:p>
        </p:txBody>
      </p:sp>
    </p:spTree>
    <p:extLst>
      <p:ext uri="{BB962C8B-B14F-4D97-AF65-F5344CB8AC3E}">
        <p14:creationId xmlns:p14="http://schemas.microsoft.com/office/powerpoint/2010/main" xmlns="" val="239376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11560" y="1343114"/>
            <a:ext cx="7776864" cy="5123220"/>
          </a:xfrm>
          <a:prstGeom prst="rect">
            <a:avLst/>
          </a:prstGeom>
          <a:noFill/>
          <a:ln w="9525">
            <a:noFill/>
            <a:miter lim="800000"/>
            <a:headEnd/>
            <a:tailEnd/>
          </a:ln>
        </p:spPr>
      </p:pic>
      <p:sp>
        <p:nvSpPr>
          <p:cNvPr id="5" name="BlokTextu 4"/>
          <p:cNvSpPr txBox="1"/>
          <p:nvPr/>
        </p:nvSpPr>
        <p:spPr>
          <a:xfrm>
            <a:off x="323528" y="404664"/>
            <a:ext cx="8568952" cy="646331"/>
          </a:xfrm>
          <a:prstGeom prst="rect">
            <a:avLst/>
          </a:prstGeom>
          <a:noFill/>
        </p:spPr>
        <p:txBody>
          <a:bodyPr wrap="square" rtlCol="0">
            <a:spAutoFit/>
          </a:bodyPr>
          <a:lstStyle/>
          <a:p>
            <a:r>
              <a:rPr lang="sk-SK" dirty="0" smtClean="0"/>
              <a:t>8</a:t>
            </a:r>
            <a:r>
              <a:rPr lang="sk-SK" dirty="0" smtClean="0"/>
              <a:t>. Overte vlastnosti transformátora s transformátorovým pomerom 10:5:5:1, podľa obrázka v </a:t>
            </a:r>
            <a:r>
              <a:rPr lang="sk-SK" dirty="0" err="1" smtClean="0"/>
              <a:t>Multisime</a:t>
            </a:r>
            <a:r>
              <a:rPr lang="sk-SK" dirty="0" smtClean="0"/>
              <a:t>.</a:t>
            </a:r>
            <a:endParaRPr lang="sk-S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95536" y="260647"/>
            <a:ext cx="7056784" cy="646971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395536" y="404664"/>
            <a:ext cx="6480720" cy="369332"/>
          </a:xfrm>
          <a:prstGeom prst="rect">
            <a:avLst/>
          </a:prstGeom>
          <a:noFill/>
        </p:spPr>
        <p:txBody>
          <a:bodyPr wrap="square" rtlCol="0">
            <a:spAutoFit/>
          </a:bodyPr>
          <a:lstStyle/>
          <a:p>
            <a:r>
              <a:rPr lang="sk-SK" b="1" dirty="0" smtClean="0"/>
              <a:t>Transformátory</a:t>
            </a:r>
            <a:endParaRPr lang="sk-SK" b="1" dirty="0"/>
          </a:p>
        </p:txBody>
      </p:sp>
      <p:sp>
        <p:nvSpPr>
          <p:cNvPr id="5" name="BlokTextu 4"/>
          <p:cNvSpPr txBox="1"/>
          <p:nvPr/>
        </p:nvSpPr>
        <p:spPr>
          <a:xfrm>
            <a:off x="395536" y="908720"/>
            <a:ext cx="8424936" cy="5632311"/>
          </a:xfrm>
          <a:prstGeom prst="rect">
            <a:avLst/>
          </a:prstGeom>
          <a:noFill/>
        </p:spPr>
        <p:txBody>
          <a:bodyPr wrap="square" rtlCol="0">
            <a:spAutoFit/>
          </a:bodyPr>
          <a:lstStyle/>
          <a:p>
            <a:r>
              <a:rPr lang="sk-SK" b="1" dirty="0" smtClean="0"/>
              <a:t>Premieňajú striedavé napätie a striedavé prúdy </a:t>
            </a:r>
            <a:r>
              <a:rPr lang="sk-SK" dirty="0" smtClean="0"/>
              <a:t>na vyššie alebo nižšie hodnoty o rovnakej frekvencii.</a:t>
            </a:r>
          </a:p>
          <a:p>
            <a:endParaRPr lang="sk-SK" dirty="0"/>
          </a:p>
          <a:p>
            <a:r>
              <a:rPr lang="sk-SK" b="1" dirty="0" smtClean="0"/>
              <a:t>Rozdelenie:</a:t>
            </a:r>
          </a:p>
          <a:p>
            <a:pPr marL="285750" indent="-285750">
              <a:buFont typeface="Arial" panose="020B0604020202020204" pitchFamily="34" charset="0"/>
              <a:buChar char="•"/>
            </a:pPr>
            <a:r>
              <a:rPr lang="sk-SK" dirty="0" smtClean="0"/>
              <a:t>Silové (výkonové)</a:t>
            </a:r>
          </a:p>
          <a:p>
            <a:pPr marL="742950" lvl="1" indent="-285750">
              <a:buFont typeface="Arial" panose="020B0604020202020204" pitchFamily="34" charset="0"/>
              <a:buChar char="•"/>
            </a:pPr>
            <a:r>
              <a:rPr lang="sk-SK" dirty="0" smtClean="0"/>
              <a:t>Malé (výkon do 16 </a:t>
            </a:r>
            <a:r>
              <a:rPr lang="sk-SK" dirty="0" err="1" smtClean="0"/>
              <a:t>kVA</a:t>
            </a:r>
            <a:r>
              <a:rPr lang="sk-SK" dirty="0" smtClean="0"/>
              <a:t>)</a:t>
            </a:r>
          </a:p>
          <a:p>
            <a:pPr marL="742950" lvl="1" indent="-285750">
              <a:buFont typeface="Arial" panose="020B0604020202020204" pitchFamily="34" charset="0"/>
              <a:buChar char="•"/>
            </a:pPr>
            <a:r>
              <a:rPr lang="sk-SK" dirty="0" smtClean="0"/>
              <a:t>Veľké (výkon nad 16 </a:t>
            </a:r>
            <a:r>
              <a:rPr lang="sk-SK" dirty="0" err="1" smtClean="0"/>
              <a:t>kVA</a:t>
            </a:r>
            <a:r>
              <a:rPr lang="sk-SK" dirty="0" smtClean="0"/>
              <a:t> do 20 </a:t>
            </a:r>
            <a:r>
              <a:rPr lang="sk-SK" dirty="0" err="1" smtClean="0"/>
              <a:t>MVA</a:t>
            </a:r>
            <a:r>
              <a:rPr lang="sk-SK" dirty="0" smtClean="0"/>
              <a:t>)</a:t>
            </a:r>
          </a:p>
          <a:p>
            <a:pPr marL="285750" indent="-285750">
              <a:buFont typeface="Arial" panose="020B0604020202020204" pitchFamily="34" charset="0"/>
              <a:buChar char="•"/>
            </a:pPr>
            <a:r>
              <a:rPr lang="sk-SK" dirty="0" smtClean="0"/>
              <a:t>Meracie</a:t>
            </a:r>
          </a:p>
          <a:p>
            <a:pPr marL="285750" indent="-285750">
              <a:buFont typeface="Arial" panose="020B0604020202020204" pitchFamily="34" charset="0"/>
              <a:buChar char="•"/>
            </a:pPr>
            <a:r>
              <a:rPr lang="sk-SK" dirty="0" smtClean="0"/>
              <a:t>Prístrojové</a:t>
            </a:r>
          </a:p>
          <a:p>
            <a:pPr marL="285750" indent="-285750">
              <a:buFont typeface="Arial" panose="020B0604020202020204" pitchFamily="34" charset="0"/>
              <a:buChar char="•"/>
            </a:pPr>
            <a:r>
              <a:rPr lang="sk-SK" dirty="0" smtClean="0"/>
              <a:t>Telekomunikačné</a:t>
            </a:r>
          </a:p>
          <a:p>
            <a:pPr marL="285750" indent="-285750">
              <a:buFont typeface="Arial" panose="020B0604020202020204" pitchFamily="34" charset="0"/>
              <a:buChar char="•"/>
            </a:pPr>
            <a:r>
              <a:rPr lang="sk-SK" dirty="0" smtClean="0"/>
              <a:t>Jednofázové</a:t>
            </a:r>
          </a:p>
          <a:p>
            <a:pPr marL="285750" indent="-285750">
              <a:buFont typeface="Arial" panose="020B0604020202020204" pitchFamily="34" charset="0"/>
              <a:buChar char="•"/>
            </a:pPr>
            <a:r>
              <a:rPr lang="sk-SK" dirty="0" smtClean="0"/>
              <a:t>Trojfázové</a:t>
            </a:r>
          </a:p>
          <a:p>
            <a:endParaRPr lang="sk-SK" dirty="0" smtClean="0"/>
          </a:p>
          <a:p>
            <a:r>
              <a:rPr lang="sk-SK" b="1" dirty="0" smtClean="0"/>
              <a:t>Konštrukcia a princíp:</a:t>
            </a:r>
          </a:p>
          <a:p>
            <a:r>
              <a:rPr lang="sk-SK" dirty="0" smtClean="0"/>
              <a:t>Skladajú sa z 2 alebo viac cievok, ktoré sú od seba elektricky oddelené. Výnimkou sú </a:t>
            </a:r>
            <a:r>
              <a:rPr lang="sk-SK" dirty="0" err="1" smtClean="0"/>
              <a:t>autotransformátory</a:t>
            </a:r>
            <a:r>
              <a:rPr lang="sk-SK" dirty="0" smtClean="0"/>
              <a:t>. </a:t>
            </a:r>
          </a:p>
          <a:p>
            <a:r>
              <a:rPr lang="sk-SK" dirty="0" smtClean="0"/>
              <a:t>Cievky sú magneticky viazané spoločným  železným jadrom. </a:t>
            </a:r>
          </a:p>
          <a:p>
            <a:r>
              <a:rPr lang="sk-SK" dirty="0" smtClean="0"/>
              <a:t>Prúd prechádzajúci vstupnou cievkou vytvorí v železnom jadre striedavé magnetické pole, ktoré indukuje napätie v závitoch výstupnej cievky. Frekvencia výstupného napätia je rovnaká ako frekvencia vstupného napätia.</a:t>
            </a:r>
            <a:endParaRPr lang="sk-SK" dirty="0"/>
          </a:p>
        </p:txBody>
      </p:sp>
    </p:spTree>
    <p:extLst>
      <p:ext uri="{BB962C8B-B14F-4D97-AF65-F5344CB8AC3E}">
        <p14:creationId xmlns:p14="http://schemas.microsoft.com/office/powerpoint/2010/main" xmlns="" val="226864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395536" y="404664"/>
            <a:ext cx="6480720" cy="369332"/>
          </a:xfrm>
          <a:prstGeom prst="rect">
            <a:avLst/>
          </a:prstGeom>
          <a:noFill/>
        </p:spPr>
        <p:txBody>
          <a:bodyPr wrap="square" rtlCol="0">
            <a:spAutoFit/>
          </a:bodyPr>
          <a:lstStyle/>
          <a:p>
            <a:r>
              <a:rPr lang="sk-SK" b="1" dirty="0" smtClean="0"/>
              <a:t>Transformátory</a:t>
            </a:r>
            <a:endParaRPr lang="sk-SK" b="1" dirty="0"/>
          </a:p>
        </p:txBody>
      </p:sp>
      <p:sp>
        <p:nvSpPr>
          <p:cNvPr id="2" name="BlokTextu 1"/>
          <p:cNvSpPr txBox="1"/>
          <p:nvPr/>
        </p:nvSpPr>
        <p:spPr>
          <a:xfrm>
            <a:off x="395536" y="1052736"/>
            <a:ext cx="7344816" cy="2031325"/>
          </a:xfrm>
          <a:prstGeom prst="rect">
            <a:avLst/>
          </a:prstGeom>
          <a:noFill/>
        </p:spPr>
        <p:txBody>
          <a:bodyPr wrap="square" rtlCol="0">
            <a:spAutoFit/>
          </a:bodyPr>
          <a:lstStyle/>
          <a:p>
            <a:r>
              <a:rPr lang="sk-SK" b="1" dirty="0" smtClean="0"/>
              <a:t>Transformátorový pomer (transformácia nahor a nadol):</a:t>
            </a:r>
          </a:p>
          <a:p>
            <a:r>
              <a:rPr lang="sk-SK" dirty="0" smtClean="0"/>
              <a:t>U1/</a:t>
            </a:r>
            <a:r>
              <a:rPr lang="sk-SK" dirty="0" err="1" smtClean="0"/>
              <a:t>U2=N1</a:t>
            </a:r>
            <a:r>
              <a:rPr lang="sk-SK" dirty="0" smtClean="0"/>
              <a:t>/N2</a:t>
            </a:r>
          </a:p>
          <a:p>
            <a:r>
              <a:rPr lang="sk-SK" dirty="0" smtClean="0"/>
              <a:t>I1/I2=N2/N1</a:t>
            </a:r>
          </a:p>
          <a:p>
            <a:endParaRPr lang="sk-SK" dirty="0"/>
          </a:p>
          <a:p>
            <a:r>
              <a:rPr lang="sk-SK" b="1" dirty="0" smtClean="0"/>
              <a:t>Konštrukcia:</a:t>
            </a:r>
          </a:p>
          <a:p>
            <a:pPr marL="285750" indent="-285750">
              <a:buFont typeface="Arial" panose="020B0604020202020204" pitchFamily="34" charset="0"/>
              <a:buChar char="•"/>
            </a:pPr>
            <a:r>
              <a:rPr lang="sk-SK" dirty="0" smtClean="0"/>
              <a:t>Plášťové</a:t>
            </a:r>
          </a:p>
          <a:p>
            <a:pPr marL="285750" indent="-285750">
              <a:buFont typeface="Arial" panose="020B0604020202020204" pitchFamily="34" charset="0"/>
              <a:buChar char="•"/>
            </a:pPr>
            <a:r>
              <a:rPr lang="sk-SK" dirty="0" smtClean="0"/>
              <a:t>Jadrové</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33946" y="260648"/>
            <a:ext cx="2433684" cy="1944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17355" y="2204864"/>
            <a:ext cx="6450275" cy="20882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lokTextu 2"/>
          <p:cNvSpPr txBox="1"/>
          <p:nvPr/>
        </p:nvSpPr>
        <p:spPr>
          <a:xfrm>
            <a:off x="539552" y="4509120"/>
            <a:ext cx="7992888" cy="646331"/>
          </a:xfrm>
          <a:prstGeom prst="rect">
            <a:avLst/>
          </a:prstGeom>
          <a:noFill/>
        </p:spPr>
        <p:txBody>
          <a:bodyPr wrap="square" rtlCol="0">
            <a:spAutoFit/>
          </a:bodyPr>
          <a:lstStyle/>
          <a:p>
            <a:r>
              <a:rPr lang="sk-SK" dirty="0" smtClean="0"/>
              <a:t>Aby sa minimalizovali straty vírivými prúdmi, vyrábajú sa jadra transformátorov z transformátorových plechov, ktoré sú vzájomne izolované.</a:t>
            </a:r>
            <a:endParaRPr lang="sk-SK" dirty="0"/>
          </a:p>
        </p:txBody>
      </p:sp>
      <p:sp>
        <p:nvSpPr>
          <p:cNvPr id="6" name="BlokTextu 5"/>
          <p:cNvSpPr txBox="1"/>
          <p:nvPr/>
        </p:nvSpPr>
        <p:spPr>
          <a:xfrm>
            <a:off x="539552" y="5301208"/>
            <a:ext cx="8128078" cy="923330"/>
          </a:xfrm>
          <a:prstGeom prst="rect">
            <a:avLst/>
          </a:prstGeom>
          <a:noFill/>
        </p:spPr>
        <p:txBody>
          <a:bodyPr wrap="square" rtlCol="0">
            <a:spAutoFit/>
          </a:bodyPr>
          <a:lstStyle/>
          <a:p>
            <a:r>
              <a:rPr lang="sk-SK" b="1" dirty="0" smtClean="0"/>
              <a:t>Účinnosť transformátora:</a:t>
            </a:r>
          </a:p>
          <a:p>
            <a:r>
              <a:rPr lang="sk-SK" dirty="0" smtClean="0"/>
              <a:t>Pomer P2/P1 je účinnosť </a:t>
            </a:r>
            <a:r>
              <a:rPr lang="el-GR" dirty="0" smtClean="0"/>
              <a:t>ϕ</a:t>
            </a:r>
            <a:r>
              <a:rPr lang="sk-SK" dirty="0" smtClean="0"/>
              <a:t>.  Príkon je vyšší ako príkon o straty v jadre a straty vo vinutí.</a:t>
            </a:r>
            <a:endParaRPr lang="sk-SK" dirty="0"/>
          </a:p>
        </p:txBody>
      </p:sp>
    </p:spTree>
    <p:extLst>
      <p:ext uri="{BB962C8B-B14F-4D97-AF65-F5344CB8AC3E}">
        <p14:creationId xmlns:p14="http://schemas.microsoft.com/office/powerpoint/2010/main" xmlns="" val="3427955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395536" y="404664"/>
            <a:ext cx="6480720" cy="369332"/>
          </a:xfrm>
          <a:prstGeom prst="rect">
            <a:avLst/>
          </a:prstGeom>
          <a:noFill/>
        </p:spPr>
        <p:txBody>
          <a:bodyPr wrap="square" rtlCol="0">
            <a:spAutoFit/>
          </a:bodyPr>
          <a:lstStyle/>
          <a:p>
            <a:r>
              <a:rPr lang="sk-SK" b="1" dirty="0" smtClean="0"/>
              <a:t>Transformátory</a:t>
            </a:r>
            <a:endParaRPr lang="sk-SK" b="1" dirty="0"/>
          </a:p>
        </p:txBody>
      </p:sp>
      <p:sp>
        <p:nvSpPr>
          <p:cNvPr id="5" name="BlokTextu 4"/>
          <p:cNvSpPr txBox="1"/>
          <p:nvPr/>
        </p:nvSpPr>
        <p:spPr>
          <a:xfrm>
            <a:off x="539552" y="980728"/>
            <a:ext cx="7776864" cy="1754326"/>
          </a:xfrm>
          <a:prstGeom prst="rect">
            <a:avLst/>
          </a:prstGeom>
          <a:noFill/>
        </p:spPr>
        <p:txBody>
          <a:bodyPr wrap="square" rtlCol="0">
            <a:spAutoFit/>
          </a:bodyPr>
          <a:lstStyle/>
          <a:p>
            <a:r>
              <a:rPr lang="sk-SK" b="1" dirty="0" smtClean="0"/>
              <a:t>Zapojenia transformátora:</a:t>
            </a:r>
          </a:p>
          <a:p>
            <a:pPr marL="285750" indent="-285750">
              <a:buFont typeface="Arial" panose="020B0604020202020204" pitchFamily="34" charset="0"/>
              <a:buChar char="•"/>
            </a:pPr>
            <a:r>
              <a:rPr lang="sk-SK" dirty="0" smtClean="0"/>
              <a:t>Nakrátko – napätie nakrátko je napätie na primárnej cievke pri skratovanom výstupnom vinutí.</a:t>
            </a:r>
          </a:p>
          <a:p>
            <a:pPr marL="285750" indent="-285750">
              <a:buFont typeface="Arial" panose="020B0604020202020204" pitchFamily="34" charset="0"/>
              <a:buChar char="•"/>
            </a:pPr>
            <a:r>
              <a:rPr lang="sk-SK" dirty="0" smtClean="0"/>
              <a:t>Naprázdno – napätie na sekundárnej cievke pri nezaťaženom transformátore.</a:t>
            </a:r>
          </a:p>
          <a:p>
            <a:pPr marL="285750" indent="-285750">
              <a:buFont typeface="Arial" panose="020B0604020202020204" pitchFamily="34" charset="0"/>
              <a:buChar char="•"/>
            </a:pPr>
            <a:endParaRPr lang="sk-SK" dirty="0"/>
          </a:p>
          <a:p>
            <a:endParaRPr lang="sk-SK" dirty="0"/>
          </a:p>
        </p:txBody>
      </p:sp>
      <p:sp>
        <p:nvSpPr>
          <p:cNvPr id="7" name="BlokTextu 6"/>
          <p:cNvSpPr txBox="1"/>
          <p:nvPr/>
        </p:nvSpPr>
        <p:spPr>
          <a:xfrm>
            <a:off x="467544" y="2420888"/>
            <a:ext cx="7992888" cy="923330"/>
          </a:xfrm>
          <a:prstGeom prst="rect">
            <a:avLst/>
          </a:prstGeom>
          <a:noFill/>
        </p:spPr>
        <p:txBody>
          <a:bodyPr wrap="square" rtlCol="0">
            <a:spAutoFit/>
          </a:bodyPr>
          <a:lstStyle/>
          <a:p>
            <a:r>
              <a:rPr lang="sk-SK" b="1" dirty="0" smtClean="0"/>
              <a:t>Trojfázové transformátory:</a:t>
            </a:r>
          </a:p>
          <a:p>
            <a:r>
              <a:rPr lang="sk-SK" dirty="0" smtClean="0"/>
              <a:t>V transformačných staniciach a rozvodniach.</a:t>
            </a:r>
          </a:p>
          <a:p>
            <a:r>
              <a:rPr lang="sk-SK" dirty="0" smtClean="0"/>
              <a:t>Zapojenia do trojuholníka alebo hviezdy, príp. lomenej hviezdy. </a:t>
            </a:r>
            <a:endParaRPr lang="sk-SK" dirty="0"/>
          </a:p>
        </p:txBody>
      </p:sp>
      <p:sp>
        <p:nvSpPr>
          <p:cNvPr id="10" name="BlokTextu 9"/>
          <p:cNvSpPr txBox="1"/>
          <p:nvPr/>
        </p:nvSpPr>
        <p:spPr>
          <a:xfrm>
            <a:off x="539552" y="3645024"/>
            <a:ext cx="8208912" cy="2308324"/>
          </a:xfrm>
          <a:prstGeom prst="rect">
            <a:avLst/>
          </a:prstGeom>
          <a:noFill/>
        </p:spPr>
        <p:txBody>
          <a:bodyPr wrap="square" rtlCol="0">
            <a:spAutoFit/>
          </a:bodyPr>
          <a:lstStyle/>
          <a:p>
            <a:r>
              <a:rPr lang="sk-SK" b="1" dirty="0" smtClean="0"/>
              <a:t>Malé transformátory:</a:t>
            </a:r>
          </a:p>
          <a:p>
            <a:r>
              <a:rPr lang="sk-SK" dirty="0" smtClean="0"/>
              <a:t>Na vinutie sa používajú medené vodiče, ktoré sú izolované lakom. Medené vodiče s lakovanou izoláciou majú vysokú elektrickú prieraznú pevnosť a dajú sa dobre navíjať.</a:t>
            </a:r>
          </a:p>
          <a:p>
            <a:r>
              <a:rPr lang="sk-SK" dirty="0" smtClean="0"/>
              <a:t>Treba kontrolovať prierez vodiča vzhľadom na prechádzajúci prúd.</a:t>
            </a:r>
          </a:p>
          <a:p>
            <a:r>
              <a:rPr lang="sk-SK" dirty="0" smtClean="0"/>
              <a:t>Kostry cievok – z termoplastov, väčšie kostry z tvrdého papiera.</a:t>
            </a:r>
          </a:p>
          <a:p>
            <a:r>
              <a:rPr lang="sk-SK" dirty="0" smtClean="0"/>
              <a:t>Železné jadrá s nasadenými cievkami sa impregnujú vo vákuu lakom a vytvrdzujú v peci pri teplote 120°C.</a:t>
            </a:r>
          </a:p>
          <a:p>
            <a:r>
              <a:rPr lang="sk-SK" dirty="0" smtClean="0"/>
              <a:t>Valcové vinutia sa navíjajú pozdĺžne na cievku. </a:t>
            </a:r>
            <a:endParaRPr lang="sk-SK" dirty="0"/>
          </a:p>
        </p:txBody>
      </p:sp>
    </p:spTree>
    <p:extLst>
      <p:ext uri="{BB962C8B-B14F-4D97-AF65-F5344CB8AC3E}">
        <p14:creationId xmlns:p14="http://schemas.microsoft.com/office/powerpoint/2010/main" xmlns="" val="121435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395536" y="404664"/>
            <a:ext cx="6480720" cy="369332"/>
          </a:xfrm>
          <a:prstGeom prst="rect">
            <a:avLst/>
          </a:prstGeom>
          <a:noFill/>
        </p:spPr>
        <p:txBody>
          <a:bodyPr wrap="square" rtlCol="0">
            <a:spAutoFit/>
          </a:bodyPr>
          <a:lstStyle/>
          <a:p>
            <a:r>
              <a:rPr lang="sk-SK" b="1" dirty="0" smtClean="0"/>
              <a:t>Transformátory</a:t>
            </a:r>
            <a:endParaRPr lang="sk-SK" b="1" dirty="0"/>
          </a:p>
        </p:txBody>
      </p:sp>
      <p:sp>
        <p:nvSpPr>
          <p:cNvPr id="5" name="BlokTextu 4"/>
          <p:cNvSpPr txBox="1"/>
          <p:nvPr/>
        </p:nvSpPr>
        <p:spPr>
          <a:xfrm>
            <a:off x="539552" y="980728"/>
            <a:ext cx="7776864" cy="1754326"/>
          </a:xfrm>
          <a:prstGeom prst="rect">
            <a:avLst/>
          </a:prstGeom>
          <a:noFill/>
        </p:spPr>
        <p:txBody>
          <a:bodyPr wrap="square" rtlCol="0">
            <a:spAutoFit/>
          </a:bodyPr>
          <a:lstStyle/>
          <a:p>
            <a:r>
              <a:rPr lang="sk-SK" b="1" dirty="0" smtClean="0"/>
              <a:t>Použitie:</a:t>
            </a:r>
            <a:endParaRPr lang="sk-SK" dirty="0" smtClean="0"/>
          </a:p>
          <a:p>
            <a:pPr marL="285750" indent="-285750">
              <a:buFont typeface="Arial" panose="020B0604020202020204" pitchFamily="34" charset="0"/>
              <a:buChar char="•"/>
            </a:pPr>
            <a:r>
              <a:rPr lang="sk-SK" dirty="0" smtClean="0"/>
              <a:t>Elektrické motory</a:t>
            </a:r>
          </a:p>
          <a:p>
            <a:pPr marL="285750" indent="-285750">
              <a:buFont typeface="Arial" panose="020B0604020202020204" pitchFamily="34" charset="0"/>
              <a:buChar char="•"/>
            </a:pPr>
            <a:r>
              <a:rPr lang="sk-SK" dirty="0" smtClean="0"/>
              <a:t>Lineárne napájacie zdroje</a:t>
            </a:r>
          </a:p>
          <a:p>
            <a:pPr marL="285750" indent="-285750">
              <a:buFont typeface="Arial" panose="020B0604020202020204" pitchFamily="34" charset="0"/>
              <a:buChar char="•"/>
            </a:pPr>
            <a:r>
              <a:rPr lang="sk-SK" dirty="0" smtClean="0"/>
              <a:t>Spínacie napájacie zdroje</a:t>
            </a:r>
          </a:p>
          <a:p>
            <a:pPr marL="285750" indent="-285750">
              <a:buFont typeface="Arial" panose="020B0604020202020204" pitchFamily="34" charset="0"/>
              <a:buChar char="•"/>
            </a:pPr>
            <a:r>
              <a:rPr lang="sk-SK" dirty="0" err="1" smtClean="0"/>
              <a:t>Autotransformátory</a:t>
            </a:r>
            <a:endParaRPr lang="sk-SK" dirty="0" smtClean="0"/>
          </a:p>
          <a:p>
            <a:pPr marL="285750" indent="-285750">
              <a:buFont typeface="Arial" panose="020B0604020202020204" pitchFamily="34" charset="0"/>
              <a:buChar char="•"/>
            </a:pPr>
            <a:r>
              <a:rPr lang="sk-SK" dirty="0" smtClean="0"/>
              <a:t>Zdroje vysokého napätia</a:t>
            </a:r>
            <a:endParaRPr lang="sk-SK" dirty="0"/>
          </a:p>
        </p:txBody>
      </p:sp>
      <p:sp>
        <p:nvSpPr>
          <p:cNvPr id="2" name="Obdĺžnik 1"/>
          <p:cNvSpPr/>
          <p:nvPr/>
        </p:nvSpPr>
        <p:spPr>
          <a:xfrm>
            <a:off x="611560" y="2804735"/>
            <a:ext cx="8064896" cy="1200329"/>
          </a:xfrm>
          <a:prstGeom prst="rect">
            <a:avLst/>
          </a:prstGeom>
        </p:spPr>
        <p:txBody>
          <a:bodyPr wrap="square">
            <a:spAutoFit/>
          </a:bodyPr>
          <a:lstStyle/>
          <a:p>
            <a:r>
              <a:rPr lang="sk-SK" b="1" dirty="0" smtClean="0"/>
              <a:t>Straty</a:t>
            </a:r>
          </a:p>
          <a:p>
            <a:pPr marL="285750" indent="-285750">
              <a:buFont typeface="Arial" panose="020B0604020202020204" pitchFamily="34" charset="0"/>
              <a:buChar char="•"/>
            </a:pPr>
            <a:r>
              <a:rPr lang="sk-SK" dirty="0" err="1" smtClean="0"/>
              <a:t>ohmické</a:t>
            </a:r>
            <a:r>
              <a:rPr lang="sk-SK" dirty="0" smtClean="0"/>
              <a:t> (straty na elektrickom odpore vodičov vinutí)</a:t>
            </a:r>
          </a:p>
          <a:p>
            <a:pPr marL="285750" indent="-285750">
              <a:buFont typeface="Arial" panose="020B0604020202020204" pitchFamily="34" charset="0"/>
              <a:buChar char="•"/>
            </a:pPr>
            <a:r>
              <a:rPr lang="sk-SK" dirty="0" smtClean="0"/>
              <a:t>magnetické</a:t>
            </a:r>
          </a:p>
          <a:p>
            <a:pPr marL="285750" indent="-285750">
              <a:buFont typeface="Arial" panose="020B0604020202020204" pitchFamily="34" charset="0"/>
              <a:buChar char="•"/>
            </a:pPr>
            <a:r>
              <a:rPr lang="sk-SK" dirty="0" smtClean="0"/>
              <a:t>vírivými prúdmi v jadre</a:t>
            </a:r>
            <a:endParaRPr lang="sk-SK" dirty="0"/>
          </a:p>
        </p:txBody>
      </p:sp>
      <p:sp>
        <p:nvSpPr>
          <p:cNvPr id="3" name="Obdĺžnik 2"/>
          <p:cNvSpPr/>
          <p:nvPr/>
        </p:nvSpPr>
        <p:spPr>
          <a:xfrm>
            <a:off x="611560" y="4122946"/>
            <a:ext cx="8064896" cy="2031325"/>
          </a:xfrm>
          <a:prstGeom prst="rect">
            <a:avLst/>
          </a:prstGeom>
        </p:spPr>
        <p:txBody>
          <a:bodyPr wrap="square">
            <a:spAutoFit/>
          </a:bodyPr>
          <a:lstStyle/>
          <a:p>
            <a:r>
              <a:rPr lang="sk-SK" b="1" dirty="0" smtClean="0"/>
              <a:t>Chladenie</a:t>
            </a:r>
          </a:p>
          <a:p>
            <a:pPr marL="285750" indent="-285750">
              <a:buFont typeface="Arial" panose="020B0604020202020204" pitchFamily="34" charset="0"/>
              <a:buChar char="•"/>
            </a:pPr>
            <a:r>
              <a:rPr lang="sk-SK" dirty="0" smtClean="0"/>
              <a:t>Vinutie transformátora sa zahrieva prechodom elektrického prúdu (pasívny odpor), </a:t>
            </a:r>
          </a:p>
          <a:p>
            <a:pPr marL="285750" indent="-285750">
              <a:buFont typeface="Arial" panose="020B0604020202020204" pitchFamily="34" charset="0"/>
              <a:buChar char="•"/>
            </a:pPr>
            <a:r>
              <a:rPr lang="sk-SK" dirty="0" smtClean="0"/>
              <a:t>vírivými magnetickými prúdmi sa zahrieva aj jadro transformátora. </a:t>
            </a:r>
          </a:p>
          <a:p>
            <a:pPr marL="285750" indent="-285750">
              <a:buFont typeface="Arial" panose="020B0604020202020204" pitchFamily="34" charset="0"/>
              <a:buChar char="•"/>
            </a:pPr>
            <a:r>
              <a:rPr lang="sk-SK" dirty="0" smtClean="0"/>
              <a:t>Výkonné transformátory sa preto musia chladiť. Chladenie je alebo priame, kedy chladiace médium cirkuluje okolo cievky transformátora, alebo nepriame, keď je cievka od média oddelená. Obeh </a:t>
            </a:r>
            <a:r>
              <a:rPr lang="sk-SK" dirty="0" err="1" smtClean="0"/>
              <a:t>chladiva</a:t>
            </a:r>
            <a:r>
              <a:rPr lang="sk-SK" dirty="0" smtClean="0"/>
              <a:t> môže byť prirodzený, alebo nútený.</a:t>
            </a:r>
            <a:endParaRPr lang="sk-SK" dirty="0"/>
          </a:p>
        </p:txBody>
      </p:sp>
    </p:spTree>
    <p:extLst>
      <p:ext uri="{BB962C8B-B14F-4D97-AF65-F5344CB8AC3E}">
        <p14:creationId xmlns:p14="http://schemas.microsoft.com/office/powerpoint/2010/main" xmlns="" val="198246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323528" y="332656"/>
            <a:ext cx="8496944" cy="1477328"/>
          </a:xfrm>
          <a:prstGeom prst="rect">
            <a:avLst/>
          </a:prstGeom>
          <a:noFill/>
        </p:spPr>
        <p:txBody>
          <a:bodyPr wrap="square" rtlCol="0">
            <a:spAutoFit/>
          </a:bodyPr>
          <a:lstStyle/>
          <a:p>
            <a:r>
              <a:rPr lang="sk-SK" b="1" dirty="0" smtClean="0"/>
              <a:t>Zadanie:</a:t>
            </a:r>
          </a:p>
          <a:p>
            <a:endParaRPr lang="sk-SK" b="1" dirty="0" smtClean="0"/>
          </a:p>
          <a:p>
            <a:pPr marL="342900" indent="-342900">
              <a:buAutoNum type="arabicPeriod"/>
            </a:pPr>
            <a:r>
              <a:rPr lang="sk-SK" b="1" dirty="0" smtClean="0"/>
              <a:t>Určite </a:t>
            </a:r>
            <a:r>
              <a:rPr lang="sk-SK" b="1" dirty="0" smtClean="0"/>
              <a:t>transformátorový pomer </a:t>
            </a:r>
            <a:r>
              <a:rPr lang="sk-SK" b="1" dirty="0" smtClean="0"/>
              <a:t>transformátora</a:t>
            </a:r>
            <a:endParaRPr lang="sk-SK" dirty="0" smtClean="0"/>
          </a:p>
          <a:p>
            <a:pPr marL="342900" indent="-342900">
              <a:buAutoNum type="arabicPeriod"/>
            </a:pPr>
            <a:r>
              <a:rPr lang="sk-SK" dirty="0" smtClean="0"/>
              <a:t>Zmerajte </a:t>
            </a:r>
            <a:r>
              <a:rPr lang="sk-SK" b="1" dirty="0" smtClean="0"/>
              <a:t>odpor primárneho vinutia </a:t>
            </a:r>
            <a:r>
              <a:rPr lang="sk-SK" dirty="0" smtClean="0"/>
              <a:t>transformátora priamou a nepriamou metódou. </a:t>
            </a:r>
          </a:p>
          <a:p>
            <a:endParaRPr lang="sk-SK" dirty="0"/>
          </a:p>
        </p:txBody>
      </p:sp>
      <p:pic>
        <p:nvPicPr>
          <p:cNvPr id="1026" name="Picture 2"/>
          <p:cNvPicPr>
            <a:picLocks noChangeAspect="1" noChangeArrowheads="1"/>
          </p:cNvPicPr>
          <p:nvPr/>
        </p:nvPicPr>
        <p:blipFill>
          <a:blip r:embed="rId2" cstate="print"/>
          <a:srcRect/>
          <a:stretch>
            <a:fillRect/>
          </a:stretch>
        </p:blipFill>
        <p:spPr bwMode="auto">
          <a:xfrm>
            <a:off x="611560" y="1844824"/>
            <a:ext cx="3220636" cy="194421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55576" y="4436244"/>
            <a:ext cx="3024336" cy="1585044"/>
          </a:xfrm>
          <a:prstGeom prst="rect">
            <a:avLst/>
          </a:prstGeom>
          <a:noFill/>
          <a:ln w="9525">
            <a:noFill/>
            <a:miter lim="800000"/>
            <a:headEnd/>
            <a:tailEnd/>
          </a:ln>
        </p:spPr>
      </p:pic>
      <p:sp>
        <p:nvSpPr>
          <p:cNvPr id="7" name="BlokTextu 6"/>
          <p:cNvSpPr txBox="1"/>
          <p:nvPr/>
        </p:nvSpPr>
        <p:spPr>
          <a:xfrm>
            <a:off x="467544" y="3933056"/>
            <a:ext cx="8676456" cy="369332"/>
          </a:xfrm>
          <a:prstGeom prst="rect">
            <a:avLst/>
          </a:prstGeom>
          <a:noFill/>
        </p:spPr>
        <p:txBody>
          <a:bodyPr wrap="square" rtlCol="0">
            <a:spAutoFit/>
          </a:bodyPr>
          <a:lstStyle/>
          <a:p>
            <a:r>
              <a:rPr lang="sk-SK" dirty="0" smtClean="0"/>
              <a:t>4. Zmerajte </a:t>
            </a:r>
            <a:r>
              <a:rPr lang="sk-SK" b="1" dirty="0" smtClean="0"/>
              <a:t>odpor sekundárneho vinutia </a:t>
            </a:r>
            <a:r>
              <a:rPr lang="sk-SK" dirty="0" smtClean="0"/>
              <a:t>transformátora priamou a nepriamou metódou.</a:t>
            </a:r>
            <a:endParaRPr lang="sk-S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260648"/>
            <a:ext cx="8496944" cy="2862322"/>
          </a:xfrm>
          <a:prstGeom prst="rect">
            <a:avLst/>
          </a:prstGeom>
          <a:noFill/>
        </p:spPr>
        <p:txBody>
          <a:bodyPr wrap="square" rtlCol="0">
            <a:spAutoFit/>
          </a:bodyPr>
          <a:lstStyle/>
          <a:p>
            <a:r>
              <a:rPr lang="sk-SK" dirty="0" smtClean="0"/>
              <a:t>5. </a:t>
            </a:r>
            <a:r>
              <a:rPr lang="sk-SK" b="1" dirty="0" smtClean="0"/>
              <a:t>Vypočítajte parametre transformátora</a:t>
            </a:r>
            <a:r>
              <a:rPr lang="sk-SK" dirty="0" smtClean="0"/>
              <a:t>, ak vieme že:</a:t>
            </a:r>
          </a:p>
          <a:p>
            <a:pPr marL="342900" indent="-342900">
              <a:buAutoNum type="alphaUcPeriod"/>
            </a:pPr>
            <a:r>
              <a:rPr lang="sk-SK" dirty="0" smtClean="0"/>
              <a:t>Počet závitov primárnej cievky je 1000, napätie na primárnej cievke je 230V, napätie na sekundárnej cievke je 23V, prúd sekundárnou cievkou je 7A. Vypočítajte prúd primárnou cievkou, počet závitov na sekundárnej cievke.</a:t>
            </a:r>
          </a:p>
          <a:p>
            <a:pPr marL="342900" indent="-342900">
              <a:buAutoNum type="alphaUcPeriod"/>
            </a:pPr>
            <a:r>
              <a:rPr lang="sk-SK" dirty="0" smtClean="0"/>
              <a:t>Napätie na primárnej cievke  je 460V, napätie na sekundárnej </a:t>
            </a:r>
            <a:r>
              <a:rPr lang="sk-SK" dirty="0" err="1" smtClean="0"/>
              <a:t>ievke</a:t>
            </a:r>
            <a:r>
              <a:rPr lang="sk-SK" dirty="0" smtClean="0"/>
              <a:t> je 46V, počet závitov na sekundárnej cievke je 50, prúd primárnou cievkou je 1A. Vypočítajte prúd sekundárnou cievkou, počet závitov na primárnej cievke.</a:t>
            </a:r>
          </a:p>
          <a:p>
            <a:pPr marL="342900" indent="-342900"/>
            <a:r>
              <a:rPr lang="sk-SK" dirty="0" smtClean="0"/>
              <a:t>6. Overte transformátorový pomer na vybratých transformátoroch v </a:t>
            </a:r>
            <a:r>
              <a:rPr lang="sk-SK" dirty="0" err="1" smtClean="0"/>
              <a:t>Multisime</a:t>
            </a:r>
            <a:r>
              <a:rPr lang="sk-SK" dirty="0" smtClean="0"/>
              <a:t> s </a:t>
            </a:r>
            <a:r>
              <a:rPr lang="sk-SK" dirty="0" err="1" smtClean="0"/>
              <a:t>transformátorvým</a:t>
            </a:r>
            <a:r>
              <a:rPr lang="sk-SK" dirty="0" smtClean="0"/>
              <a:t> pomerom 10:1, zapojením podľa obrázku:</a:t>
            </a:r>
          </a:p>
          <a:p>
            <a:pPr marL="342900" indent="-342900">
              <a:buAutoNum type="alphaUcPeriod"/>
            </a:pPr>
            <a:endParaRPr lang="sk-SK" dirty="0"/>
          </a:p>
        </p:txBody>
      </p:sp>
      <p:pic>
        <p:nvPicPr>
          <p:cNvPr id="1026" name="Picture 2"/>
          <p:cNvPicPr>
            <a:picLocks noChangeAspect="1" noChangeArrowheads="1"/>
          </p:cNvPicPr>
          <p:nvPr/>
        </p:nvPicPr>
        <p:blipFill>
          <a:blip r:embed="rId2" cstate="print"/>
          <a:srcRect/>
          <a:stretch>
            <a:fillRect/>
          </a:stretch>
        </p:blipFill>
        <p:spPr bwMode="auto">
          <a:xfrm>
            <a:off x="760772" y="2996952"/>
            <a:ext cx="6547532" cy="28803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404664"/>
            <a:ext cx="8568952" cy="646331"/>
          </a:xfrm>
          <a:prstGeom prst="rect">
            <a:avLst/>
          </a:prstGeom>
          <a:noFill/>
        </p:spPr>
        <p:txBody>
          <a:bodyPr wrap="square" rtlCol="0">
            <a:spAutoFit/>
          </a:bodyPr>
          <a:lstStyle/>
          <a:p>
            <a:r>
              <a:rPr lang="sk-SK" dirty="0" smtClean="0"/>
              <a:t>7. Overte vlastnosti transformátora s transformátorovým pomerom 10:5:5, podľa obrázka v </a:t>
            </a:r>
            <a:r>
              <a:rPr lang="sk-SK" dirty="0" err="1" smtClean="0"/>
              <a:t>Multisime</a:t>
            </a:r>
            <a:r>
              <a:rPr lang="sk-SK" dirty="0" smtClean="0"/>
              <a:t>.</a:t>
            </a:r>
            <a:endParaRPr lang="sk-SK" dirty="0"/>
          </a:p>
        </p:txBody>
      </p:sp>
      <p:pic>
        <p:nvPicPr>
          <p:cNvPr id="2050" name="Picture 2"/>
          <p:cNvPicPr>
            <a:picLocks noChangeAspect="1" noChangeArrowheads="1"/>
          </p:cNvPicPr>
          <p:nvPr/>
        </p:nvPicPr>
        <p:blipFill>
          <a:blip r:embed="rId2" cstate="print"/>
          <a:srcRect/>
          <a:stretch>
            <a:fillRect/>
          </a:stretch>
        </p:blipFill>
        <p:spPr bwMode="auto">
          <a:xfrm>
            <a:off x="395536" y="1268759"/>
            <a:ext cx="8352928" cy="523172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2710</TotalTime>
  <Words>593</Words>
  <Application>Microsoft Office PowerPoint</Application>
  <PresentationFormat>Prezentácia na obrazovke (4:3)</PresentationFormat>
  <Paragraphs>79</Paragraphs>
  <Slides>10</Slides>
  <Notes>0</Notes>
  <HiddenSlides>0</HiddenSlides>
  <MMClips>0</MMClips>
  <ScaleCrop>false</ScaleCrop>
  <HeadingPairs>
    <vt:vector size="4" baseType="variant">
      <vt:variant>
        <vt:lpstr>Motív</vt:lpstr>
      </vt:variant>
      <vt:variant>
        <vt:i4>1</vt:i4>
      </vt:variant>
      <vt:variant>
        <vt:lpstr>Nadpisy snímok</vt:lpstr>
      </vt:variant>
      <vt:variant>
        <vt:i4>10</vt:i4>
      </vt:variant>
    </vt:vector>
  </HeadingPairs>
  <TitlesOfParts>
    <vt:vector size="11" baseType="lpstr">
      <vt:lpstr>Motív Office</vt:lpstr>
      <vt:lpstr>Snímka 1</vt:lpstr>
      <vt:lpstr>Snímka 2</vt:lpstr>
      <vt:lpstr>Snímka 3</vt:lpstr>
      <vt:lpstr>Snímka 4</vt:lpstr>
      <vt:lpstr>Snímka 5</vt:lpstr>
      <vt:lpstr>Snímka 6</vt:lpstr>
      <vt:lpstr>Snímka 7</vt:lpstr>
      <vt:lpstr>Snímka 8</vt:lpstr>
      <vt:lpstr>Snímka 9</vt:lpstr>
      <vt:lpstr>Snímka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Juraj</dc:creator>
  <cp:lastModifiedBy>okay</cp:lastModifiedBy>
  <cp:revision>54</cp:revision>
  <dcterms:created xsi:type="dcterms:W3CDTF">2013-10-01T16:54:43Z</dcterms:created>
  <dcterms:modified xsi:type="dcterms:W3CDTF">2014-11-30T16:09:29Z</dcterms:modified>
</cp:coreProperties>
</file>