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0" r:id="rId2"/>
    <p:sldId id="303" r:id="rId3"/>
    <p:sldId id="307" r:id="rId4"/>
    <p:sldId id="308" r:id="rId5"/>
    <p:sldId id="304" r:id="rId6"/>
    <p:sldId id="306" r:id="rId7"/>
    <p:sldId id="305" r:id="rId8"/>
    <p:sldId id="309" r:id="rId9"/>
    <p:sldId id="273" r:id="rId10"/>
    <p:sldId id="280" r:id="rId11"/>
    <p:sldId id="271" r:id="rId12"/>
    <p:sldId id="266" r:id="rId13"/>
    <p:sldId id="267" r:id="rId14"/>
    <p:sldId id="268" r:id="rId15"/>
    <p:sldId id="272" r:id="rId16"/>
    <p:sldId id="274" r:id="rId17"/>
    <p:sldId id="312" r:id="rId18"/>
    <p:sldId id="313" r:id="rId19"/>
    <p:sldId id="281" r:id="rId20"/>
    <p:sldId id="319" r:id="rId21"/>
    <p:sldId id="283" r:id="rId22"/>
    <p:sldId id="284" r:id="rId23"/>
    <p:sldId id="310" r:id="rId24"/>
    <p:sldId id="290" r:id="rId25"/>
    <p:sldId id="311" r:id="rId26"/>
    <p:sldId id="318" r:id="rId27"/>
    <p:sldId id="315" r:id="rId28"/>
    <p:sldId id="316" r:id="rId29"/>
    <p:sldId id="317" r:id="rId30"/>
    <p:sldId id="314" r:id="rId31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AC3A9E8D-8732-4FA3-820C-364945AD08FC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C8A541F6-6948-49A0-92DE-EFCBA59492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9286DAE7-A90F-42E0-8686-D0F3E2F90998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0667ED3A-52A5-4AD5-9F06-B1B8EB1699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ED3A-52A5-4AD5-9F06-B1B8EB169928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9998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607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120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082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82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621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541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099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06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7097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071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EEE4-DB7C-48A3-8613-DC1D10A59442}" type="datetimeFigureOut">
              <a:rPr lang="sk-SK" smtClean="0"/>
              <a:pPr/>
              <a:t>23.10.2017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741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k.wikipedia.org/wiki/Striebro" TargetMode="External"/><Relationship Id="rId3" Type="http://schemas.openxmlformats.org/officeDocument/2006/relationships/hyperlink" Target="http://sk.wikipedia.org/wiki/Kolof%C3%B3nia" TargetMode="External"/><Relationship Id="rId7" Type="http://schemas.openxmlformats.org/officeDocument/2006/relationships/hyperlink" Target="http://sk.wikipedia.org/wiki/Me%C4%8F" TargetMode="External"/><Relationship Id="rId2" Type="http://schemas.openxmlformats.org/officeDocument/2006/relationships/hyperlink" Target="http://sk.wikipedia.org/w/index.php?title=Tavivo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k.wikipedia.org/wiki/Eutektikum" TargetMode="External"/><Relationship Id="rId5" Type="http://schemas.openxmlformats.org/officeDocument/2006/relationships/hyperlink" Target="http://sk.wikipedia.org/wiki/Olovo" TargetMode="External"/><Relationship Id="rId4" Type="http://schemas.openxmlformats.org/officeDocument/2006/relationships/hyperlink" Target="http://sk.wikipedia.org/wiki/C%C3%AD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hyperlink" Target="http://www.google.sk/url?sa=i&amp;rct=j&amp;q=&amp;esrc=s&amp;source=images&amp;cd=&amp;cad=rja&amp;uact=8&amp;ved=0CAcQjRxqFQoTCN7_run-3cgCFcuyFAodKFMOwg&amp;url=http://www.vo.gme.cz/cz/index.php?product=210-016&amp;psig=AFQjCNGuyvuVaQhWoMTyIJG3Z1ldpwXLXQ&amp;ust=1445875069467334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hyperlink" Target="http://www.google.sk/url?sa=i&amp;rct=j&amp;q=&amp;esrc=s&amp;source=images&amp;cd=&amp;cad=rja&amp;uact=8&amp;ved=0CAcQjRxqFQoTCLLgqZH_3cgCFQTxFAodERsI6Q&amp;url=http://www.ledbiznis.sk/3mm-LED-diody-c34_0_1.htm&amp;bvm=bv.105841590,d.bGg&amp;psig=AFQjCNHL1MC5WucX_sAORPI9ETJCz25H2A&amp;ust=1445875192250055" TargetMode="External"/><Relationship Id="rId9" Type="http://schemas.openxmlformats.org/officeDocument/2006/relationships/image" Target="../media/image7.gif"/><Relationship Id="rId1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5.jpeg"/><Relationship Id="rId16" Type="http://schemas.openxmlformats.org/officeDocument/2006/relationships/image" Target="../media/image29.gif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51520" y="33265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Cieľ: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Osvojiť si techniku </a:t>
            </a:r>
            <a:r>
              <a:rPr lang="sk-SK" sz="2400" b="1" dirty="0" smtClean="0">
                <a:solidFill>
                  <a:srgbClr val="FF0000"/>
                </a:solidFill>
              </a:rPr>
              <a:t>spájkovania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endParaRPr lang="sk-SK" b="1" dirty="0" smtClean="0"/>
          </a:p>
          <a:p>
            <a:r>
              <a:rPr lang="sk-SK" b="1" dirty="0" smtClean="0"/>
              <a:t>Opakovanie: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Meranie napätia , prúdu, </a:t>
            </a:r>
            <a:r>
              <a:rPr lang="sk-SK" dirty="0" smtClean="0"/>
              <a:t>odporu</a:t>
            </a:r>
          </a:p>
          <a:p>
            <a:pPr marL="342900" indent="-342900">
              <a:buAutoNum type="arabicPeriod"/>
            </a:pPr>
            <a:r>
              <a:rPr lang="sk-SK" dirty="0" smtClean="0"/>
              <a:t> </a:t>
            </a:r>
            <a:r>
              <a:rPr lang="sk-SK" dirty="0" smtClean="0"/>
              <a:t>Pasívne a aktívne súčiastky</a:t>
            </a:r>
          </a:p>
          <a:p>
            <a:pPr marL="342900" indent="-342900">
              <a:buAutoNum type="arabicPeriod"/>
            </a:pPr>
            <a:r>
              <a:rPr lang="sk-SK" dirty="0" smtClean="0"/>
              <a:t> </a:t>
            </a:r>
            <a:r>
              <a:rPr lang="sk-SK" dirty="0" smtClean="0"/>
              <a:t>Striedavý signál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 smtClean="0"/>
              <a:t>R</a:t>
            </a:r>
            <a:r>
              <a:rPr lang="sk-SK" dirty="0" err="1" smtClean="0"/>
              <a:t>ezistor</a:t>
            </a:r>
            <a:r>
              <a:rPr lang="sk-SK" dirty="0" smtClean="0"/>
              <a:t>, kondenzátor, tranzistor, </a:t>
            </a:r>
            <a:r>
              <a:rPr lang="sk-SK" dirty="0" smtClean="0"/>
              <a:t>dióda, </a:t>
            </a:r>
            <a:r>
              <a:rPr lang="sk-SK" dirty="0" smtClean="0"/>
              <a:t>LED </a:t>
            </a:r>
            <a:r>
              <a:rPr lang="sk-SK" dirty="0" smtClean="0"/>
              <a:t>dióda</a:t>
            </a:r>
          </a:p>
          <a:p>
            <a:pPr marL="342900" indent="-342900">
              <a:buAutoNum type="arabicPeriod"/>
            </a:pPr>
            <a:r>
              <a:rPr lang="sk-SK" dirty="0" smtClean="0"/>
              <a:t> </a:t>
            </a:r>
            <a:r>
              <a:rPr lang="sk-SK" dirty="0" smtClean="0"/>
              <a:t>Kontrola súčiastok – dióda, tranzistor, kondenzátor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b="1" dirty="0" smtClean="0"/>
              <a:t>Ohmov zákon</a:t>
            </a:r>
          </a:p>
          <a:p>
            <a:pPr marL="342900" indent="-342900">
              <a:buAutoNum type="arabicPeriod"/>
            </a:pPr>
            <a:r>
              <a:rPr lang="sk-SK" b="1" dirty="0" smtClean="0"/>
              <a:t>I. </a:t>
            </a:r>
            <a:r>
              <a:rPr lang="sk-SK" b="1" dirty="0" err="1" smtClean="0"/>
              <a:t>Kirchoffov</a:t>
            </a:r>
            <a:r>
              <a:rPr lang="sk-SK" b="1" dirty="0" smtClean="0"/>
              <a:t> zákon</a:t>
            </a:r>
          </a:p>
          <a:p>
            <a:pPr marL="342900" indent="-342900">
              <a:buAutoNum type="arabicPeriod"/>
            </a:pPr>
            <a:r>
              <a:rPr lang="sk-SK" b="1" dirty="0" smtClean="0"/>
              <a:t>II. </a:t>
            </a:r>
            <a:r>
              <a:rPr lang="sk-SK" b="1" dirty="0" err="1" smtClean="0"/>
              <a:t>Kirchoffov</a:t>
            </a:r>
            <a:r>
              <a:rPr lang="sk-SK" b="1" dirty="0" smtClean="0"/>
              <a:t> zákon</a:t>
            </a:r>
          </a:p>
          <a:p>
            <a:pPr marL="342900" indent="-342900">
              <a:buAutoNum type="arabicPeriod"/>
            </a:pPr>
            <a:r>
              <a:rPr lang="sk-SK" b="1" dirty="0" smtClean="0"/>
              <a:t> </a:t>
            </a:r>
            <a:r>
              <a:rPr lang="sk-SK" b="1" dirty="0" smtClean="0"/>
              <a:t>Perióda, frekvencia</a:t>
            </a:r>
            <a:endParaRPr lang="sk-SK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625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25731" y="404664"/>
            <a:ext cx="166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Výroba </a:t>
            </a:r>
            <a:r>
              <a:rPr lang="sk-SK" sz="2400" b="1" dirty="0" err="1" smtClean="0">
                <a:solidFill>
                  <a:srgbClr val="FF0000"/>
                </a:solidFill>
              </a:rPr>
              <a:t>DPS</a:t>
            </a:r>
            <a:endParaRPr lang="sk-SK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720"/>
            <a:ext cx="8352730" cy="5040560"/>
          </a:xfrm>
        </p:spPr>
        <p:txBody>
          <a:bodyPr>
            <a:normAutofit fontScale="47500" lnSpcReduction="20000"/>
          </a:bodyPr>
          <a:lstStyle/>
          <a:p>
            <a:pPr marL="342900" indent="-342900" algn="l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sk-SK" sz="4500" b="1" dirty="0" smtClean="0">
                <a:solidFill>
                  <a:schemeClr val="tx1"/>
                </a:solidFill>
              </a:rPr>
              <a:t>História:  </a:t>
            </a:r>
          </a:p>
          <a:p>
            <a:pPr algn="l" eaLnBrk="1" hangingPunct="1">
              <a:lnSpc>
                <a:spcPct val="120000"/>
              </a:lnSpc>
            </a:pPr>
            <a:r>
              <a:rPr lang="sk-SK" sz="4500" dirty="0" smtClean="0">
                <a:solidFill>
                  <a:schemeClr val="tx1"/>
                </a:solidFill>
              </a:rPr>
              <a:t>Okolo </a:t>
            </a:r>
            <a:r>
              <a:rPr lang="sk-SK" sz="4500" dirty="0">
                <a:solidFill>
                  <a:schemeClr val="tx1"/>
                </a:solidFill>
              </a:rPr>
              <a:t>roku 1943 sa v USA začala táto technológia používať vo veľkom na výrobu odolných rádií používaných v 2. svetovej vojne</a:t>
            </a:r>
            <a:r>
              <a:rPr lang="sk-SK" sz="4500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lnSpc>
                <a:spcPct val="120000"/>
              </a:lnSpc>
            </a:pPr>
            <a:endParaRPr lang="sk-SK" sz="45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120000"/>
              </a:lnSpc>
            </a:pPr>
            <a:r>
              <a:rPr lang="sk-SK" sz="4500" b="1" dirty="0" smtClean="0">
                <a:solidFill>
                  <a:schemeClr val="tx1"/>
                </a:solidFill>
              </a:rPr>
              <a:t>2. Konštrukcia: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>
                <a:solidFill>
                  <a:schemeClr val="tx1"/>
                </a:solidFill>
              </a:rPr>
              <a:t>Vodivé vrstvy </a:t>
            </a:r>
            <a:r>
              <a:rPr lang="sk-SK" sz="4500" dirty="0" err="1">
                <a:solidFill>
                  <a:schemeClr val="tx1"/>
                </a:solidFill>
              </a:rPr>
              <a:t>DPS</a:t>
            </a:r>
            <a:r>
              <a:rPr lang="sk-SK" sz="4500" dirty="0">
                <a:solidFill>
                  <a:schemeClr val="tx1"/>
                </a:solidFill>
              </a:rPr>
              <a:t> sú štandardne vyrobené z tenkej medenej fólie (hrúbka niekoľko desiatok </a:t>
            </a:r>
            <a:r>
              <a:rPr lang="sk-SK" sz="4500" dirty="0" err="1">
                <a:solidFill>
                  <a:schemeClr val="tx1"/>
                </a:solidFill>
              </a:rPr>
              <a:t>μm</a:t>
            </a:r>
            <a:r>
              <a:rPr lang="sk-SK" sz="4500" dirty="0" smtClean="0">
                <a:solidFill>
                  <a:schemeClr val="tx1"/>
                </a:solidFill>
              </a:rPr>
              <a:t>).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 smtClean="0">
                <a:solidFill>
                  <a:schemeClr val="tx1"/>
                </a:solidFill>
              </a:rPr>
              <a:t>Izolačné </a:t>
            </a:r>
            <a:r>
              <a:rPr lang="sk-SK" sz="4500" dirty="0">
                <a:solidFill>
                  <a:schemeClr val="tx1"/>
                </a:solidFill>
              </a:rPr>
              <a:t>vrstvy sú kombináciou laminátu a epoxidovej živice (obvykle 1,5 mm). </a:t>
            </a:r>
            <a:endParaRPr lang="sk-SK" sz="45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>
                <a:solidFill>
                  <a:schemeClr val="tx1"/>
                </a:solidFill>
              </a:rPr>
              <a:t>S</a:t>
            </a:r>
            <a:r>
              <a:rPr lang="sk-SK" sz="4500" dirty="0" smtClean="0">
                <a:solidFill>
                  <a:schemeClr val="tx1"/>
                </a:solidFill>
              </a:rPr>
              <a:t>ú </a:t>
            </a:r>
            <a:r>
              <a:rPr lang="sk-SK" sz="4500" dirty="0">
                <a:solidFill>
                  <a:schemeClr val="tx1"/>
                </a:solidFill>
              </a:rPr>
              <a:t>vyrábané v troch štandardných farbách  </a:t>
            </a:r>
            <a:r>
              <a:rPr lang="sk-SK" sz="4500" dirty="0" smtClean="0">
                <a:solidFill>
                  <a:schemeClr val="tx1"/>
                </a:solidFill>
              </a:rPr>
              <a:t>- </a:t>
            </a:r>
            <a:r>
              <a:rPr lang="sk-SK" sz="4500" dirty="0">
                <a:solidFill>
                  <a:schemeClr val="tx1"/>
                </a:solidFill>
              </a:rPr>
              <a:t>zelená, modrá a červená</a:t>
            </a:r>
            <a:r>
              <a:rPr lang="sk-SK" sz="45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 smtClean="0">
                <a:solidFill>
                  <a:schemeClr val="tx1"/>
                </a:solidFill>
              </a:rPr>
              <a:t>Asi </a:t>
            </a:r>
            <a:r>
              <a:rPr lang="sk-SK" sz="4500" dirty="0">
                <a:solidFill>
                  <a:schemeClr val="tx1"/>
                </a:solidFill>
              </a:rPr>
              <a:t>najdôležitejšou vlastnosťou u </a:t>
            </a:r>
            <a:r>
              <a:rPr lang="sk-SK" sz="4500" dirty="0" err="1">
                <a:solidFill>
                  <a:schemeClr val="tx1"/>
                </a:solidFill>
              </a:rPr>
              <a:t>DPS</a:t>
            </a:r>
            <a:r>
              <a:rPr lang="sk-SK" sz="4500" dirty="0">
                <a:solidFill>
                  <a:schemeClr val="tx1"/>
                </a:solidFill>
              </a:rPr>
              <a:t> je tepelná </a:t>
            </a:r>
            <a:r>
              <a:rPr lang="sk-SK" sz="4500" dirty="0" err="1">
                <a:solidFill>
                  <a:schemeClr val="tx1"/>
                </a:solidFill>
              </a:rPr>
              <a:t>roztiažnosť</a:t>
            </a:r>
            <a:r>
              <a:rPr lang="sk-SK" sz="4500" dirty="0">
                <a:solidFill>
                  <a:schemeClr val="tx1"/>
                </a:solidFill>
              </a:rPr>
              <a:t>, ktorá určuje ich rozmerovú stálosť.  </a:t>
            </a:r>
            <a:r>
              <a:rPr lang="sk-SK" sz="4500" dirty="0" smtClean="0">
                <a:solidFill>
                  <a:schemeClr val="tx1"/>
                </a:solidFill>
              </a:rPr>
              <a:t>Najlepšie sú </a:t>
            </a:r>
            <a:r>
              <a:rPr lang="sk-SK" sz="4500" dirty="0" err="1" smtClean="0">
                <a:solidFill>
                  <a:schemeClr val="tx1"/>
                </a:solidFill>
              </a:rPr>
              <a:t>DPS</a:t>
            </a:r>
            <a:r>
              <a:rPr lang="sk-SK" sz="4500" dirty="0" smtClean="0">
                <a:solidFill>
                  <a:schemeClr val="tx1"/>
                </a:solidFill>
              </a:rPr>
              <a:t> </a:t>
            </a:r>
            <a:r>
              <a:rPr lang="sk-SK" sz="4500" dirty="0">
                <a:solidFill>
                  <a:schemeClr val="tx1"/>
                </a:solidFill>
              </a:rPr>
              <a:t>vyrobené na báze </a:t>
            </a:r>
            <a:r>
              <a:rPr lang="sk-SK" sz="4500" dirty="0" err="1">
                <a:solidFill>
                  <a:schemeClr val="tx1"/>
                </a:solidFill>
              </a:rPr>
              <a:t>sklenných</a:t>
            </a:r>
            <a:r>
              <a:rPr lang="sk-SK" sz="4500" dirty="0">
                <a:solidFill>
                  <a:schemeClr val="tx1"/>
                </a:solidFill>
              </a:rPr>
              <a:t> vlákien.</a:t>
            </a:r>
          </a:p>
          <a:p>
            <a:pPr algn="l" eaLnBrk="1" hangingPunct="1">
              <a:lnSpc>
                <a:spcPct val="90000"/>
              </a:lnSpc>
            </a:pPr>
            <a:endParaRPr lang="sk-SK" sz="20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sk-SK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5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25731" y="260648"/>
            <a:ext cx="166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Výroba </a:t>
            </a:r>
            <a:r>
              <a:rPr lang="sk-SK" sz="2400" b="1" dirty="0" err="1" smtClean="0">
                <a:solidFill>
                  <a:srgbClr val="FF0000"/>
                </a:solidFill>
              </a:rPr>
              <a:t>DPS</a:t>
            </a:r>
            <a:endParaRPr lang="sk-SK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720"/>
            <a:ext cx="8352730" cy="5112568"/>
          </a:xfrm>
        </p:spPr>
        <p:txBody>
          <a:bodyPr>
            <a:normAutofit fontScale="475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sk-SK" sz="4500" b="1" dirty="0" smtClean="0">
                <a:solidFill>
                  <a:schemeClr val="tx1"/>
                </a:solidFill>
              </a:rPr>
              <a:t>3. Návrh </a:t>
            </a:r>
            <a:r>
              <a:rPr lang="sk-SK" sz="4500" b="1" dirty="0" err="1" smtClean="0">
                <a:solidFill>
                  <a:schemeClr val="tx1"/>
                </a:solidFill>
              </a:rPr>
              <a:t>DPS</a:t>
            </a:r>
            <a:r>
              <a:rPr lang="sk-SK" sz="4500" b="1" dirty="0" smtClean="0">
                <a:solidFill>
                  <a:schemeClr val="tx1"/>
                </a:solidFill>
              </a:rPr>
              <a:t>:  </a:t>
            </a:r>
          </a:p>
          <a:p>
            <a:pPr algn="l">
              <a:lnSpc>
                <a:spcPct val="120000"/>
              </a:lnSpc>
            </a:pPr>
            <a:r>
              <a:rPr lang="sk-SK" sz="4400" dirty="0" smtClean="0">
                <a:solidFill>
                  <a:schemeClr val="tx1"/>
                </a:solidFill>
              </a:rPr>
              <a:t>Motív </a:t>
            </a:r>
            <a:r>
              <a:rPr lang="sk-SK" sz="4400" dirty="0">
                <a:solidFill>
                  <a:schemeClr val="tx1"/>
                </a:solidFill>
              </a:rPr>
              <a:t>je </a:t>
            </a:r>
            <a:r>
              <a:rPr lang="sk-SK" sz="4400" dirty="0" smtClean="0">
                <a:solidFill>
                  <a:schemeClr val="tx1"/>
                </a:solidFill>
              </a:rPr>
              <a:t>vytvorený najčastejšie pomocou PC, potom je prenesený </a:t>
            </a:r>
            <a:r>
              <a:rPr lang="sk-SK" sz="4400" dirty="0">
                <a:solidFill>
                  <a:schemeClr val="tx1"/>
                </a:solidFill>
              </a:rPr>
              <a:t>na priesvitnú fóliu, ktorá slúži ako predloha pre výrobu </a:t>
            </a:r>
            <a:r>
              <a:rPr lang="sk-SK" sz="4400" dirty="0" err="1">
                <a:solidFill>
                  <a:schemeClr val="tx1"/>
                </a:solidFill>
              </a:rPr>
              <a:t>DPS</a:t>
            </a:r>
            <a:r>
              <a:rPr lang="sk-SK" sz="44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endParaRPr lang="sk-SK" sz="44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120000"/>
              </a:lnSpc>
            </a:pPr>
            <a:r>
              <a:rPr lang="sk-SK" sz="4500" b="1" dirty="0">
                <a:solidFill>
                  <a:schemeClr val="tx1"/>
                </a:solidFill>
              </a:rPr>
              <a:t>4</a:t>
            </a:r>
            <a:r>
              <a:rPr lang="sk-SK" sz="4500" b="1" dirty="0" smtClean="0">
                <a:solidFill>
                  <a:schemeClr val="tx1"/>
                </a:solidFill>
              </a:rPr>
              <a:t>. Spracovanie: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 smtClean="0">
                <a:solidFill>
                  <a:schemeClr val="tx1"/>
                </a:solidFill>
              </a:rPr>
              <a:t>Jednovrstvové </a:t>
            </a:r>
            <a:r>
              <a:rPr lang="sk-SK" sz="4500" dirty="0" err="1" smtClean="0">
                <a:solidFill>
                  <a:schemeClr val="tx1"/>
                </a:solidFill>
              </a:rPr>
              <a:t>DPS</a:t>
            </a:r>
            <a:r>
              <a:rPr lang="sk-SK" sz="4500" dirty="0" smtClean="0">
                <a:solidFill>
                  <a:schemeClr val="tx1"/>
                </a:solidFill>
              </a:rPr>
              <a:t> (1. strana – súčiastky, 2. strana – vodivé spojenia)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 smtClean="0">
                <a:solidFill>
                  <a:schemeClr val="tx1"/>
                </a:solidFill>
              </a:rPr>
              <a:t>Viacvrstvové </a:t>
            </a:r>
            <a:r>
              <a:rPr lang="sk-SK" sz="4500" dirty="0" err="1" smtClean="0">
                <a:solidFill>
                  <a:schemeClr val="tx1"/>
                </a:solidFill>
              </a:rPr>
              <a:t>DPS</a:t>
            </a:r>
            <a:r>
              <a:rPr lang="sk-SK" sz="4500" dirty="0" smtClean="0">
                <a:solidFill>
                  <a:schemeClr val="tx1"/>
                </a:solidFill>
              </a:rPr>
              <a:t> (viac vodivých vrstiev)</a:t>
            </a:r>
          </a:p>
          <a:p>
            <a:pPr algn="l">
              <a:lnSpc>
                <a:spcPct val="120000"/>
              </a:lnSpc>
            </a:pPr>
            <a:endParaRPr lang="sk-SK" sz="4500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sk-SK" sz="4500" b="1" dirty="0" smtClean="0">
                <a:solidFill>
                  <a:schemeClr val="tx1"/>
                </a:solidFill>
              </a:rPr>
              <a:t>5. Technológie výroby</a:t>
            </a:r>
          </a:p>
          <a:p>
            <a:pPr algn="l">
              <a:lnSpc>
                <a:spcPct val="120000"/>
              </a:lnSpc>
            </a:pPr>
            <a:r>
              <a:rPr lang="sk-SK" sz="4400" dirty="0" smtClean="0">
                <a:solidFill>
                  <a:schemeClr val="tx1"/>
                </a:solidFill>
              </a:rPr>
              <a:t>Dva základné typy: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400" b="1" dirty="0" smtClean="0">
                <a:solidFill>
                  <a:schemeClr val="tx1"/>
                </a:solidFill>
              </a:rPr>
              <a:t>1. metóda - </a:t>
            </a:r>
            <a:r>
              <a:rPr lang="sk-SK" sz="4400" dirty="0" smtClean="0">
                <a:solidFill>
                  <a:schemeClr val="tx1"/>
                </a:solidFill>
              </a:rPr>
              <a:t> nanášanie </a:t>
            </a:r>
            <a:r>
              <a:rPr lang="sk-SK" sz="4400" dirty="0">
                <a:solidFill>
                  <a:schemeClr val="tx1"/>
                </a:solidFill>
              </a:rPr>
              <a:t>(tlačenie) vodivých spojov na izolačnú vrstvu. </a:t>
            </a:r>
            <a:endParaRPr lang="sk-SK" sz="4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400" b="1" dirty="0" smtClean="0">
                <a:solidFill>
                  <a:schemeClr val="tx1"/>
                </a:solidFill>
              </a:rPr>
              <a:t>2. metóda -</a:t>
            </a:r>
            <a:r>
              <a:rPr lang="sk-SK" sz="4400" dirty="0" smtClean="0">
                <a:solidFill>
                  <a:schemeClr val="tx1"/>
                </a:solidFill>
              </a:rPr>
              <a:t> odstraňovanie </a:t>
            </a:r>
            <a:r>
              <a:rPr lang="sk-SK" sz="4400" dirty="0">
                <a:solidFill>
                  <a:schemeClr val="tx1"/>
                </a:solidFill>
              </a:rPr>
              <a:t>časti súvislej vrstvy tenkej medenej fólie naparenej na izolačnom podklade</a:t>
            </a:r>
            <a:r>
              <a:rPr lang="sk-SK" sz="4400" dirty="0" smtClean="0">
                <a:solidFill>
                  <a:schemeClr val="tx1"/>
                </a:solidFill>
              </a:rPr>
              <a:t>.</a:t>
            </a:r>
            <a:endParaRPr lang="sk-SK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26233" y="332656"/>
            <a:ext cx="561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Výroba plošných spojov ručným spôsobom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626233" y="836712"/>
            <a:ext cx="3721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1. Strihanie </a:t>
            </a:r>
            <a:r>
              <a:rPr lang="sk-SK" b="1" dirty="0" err="1"/>
              <a:t>DPS</a:t>
            </a:r>
            <a:r>
              <a:rPr lang="sk-SK" b="1" dirty="0"/>
              <a:t> na potrebný rozmer</a:t>
            </a:r>
          </a:p>
        </p:txBody>
      </p:sp>
      <p:pic>
        <p:nvPicPr>
          <p:cNvPr id="11266" name="Picture 2" descr="striha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827" y="1412776"/>
            <a:ext cx="1596917" cy="108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ozn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91128"/>
            <a:ext cx="1558259" cy="115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348021" y="14351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Strihanie sa vykonáva ručnými, alebo pákovými nožnicami a ohľadom na</a:t>
            </a:r>
          </a:p>
          <a:p>
            <a:r>
              <a:rPr lang="sk-SK" dirty="0"/>
              <a:t>minimálny odpad.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70827" y="2708920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2. Opracovanie hrán </a:t>
            </a:r>
            <a:r>
              <a:rPr lang="sk-SK" b="1" dirty="0" err="1" smtClean="0"/>
              <a:t>DPS</a:t>
            </a:r>
            <a:endParaRPr lang="sk-SK" b="1" dirty="0"/>
          </a:p>
        </p:txBody>
      </p:sp>
      <p:pic>
        <p:nvPicPr>
          <p:cNvPr id="11268" name="Picture 4" descr="smirg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96" y="3212975"/>
            <a:ext cx="1599947" cy="159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4325782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Po strihaní je potrebné hrany </a:t>
            </a:r>
            <a:r>
              <a:rPr lang="sk-SK" dirty="0" err="1"/>
              <a:t>DPS</a:t>
            </a:r>
            <a:r>
              <a:rPr lang="sk-SK" dirty="0"/>
              <a:t> obrúsiť a zbaviť ostrých okrajov.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670827" y="4812922"/>
            <a:ext cx="444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3. Chemické</a:t>
            </a:r>
            <a:r>
              <a:rPr lang="sk-SK" b="1" dirty="0"/>
              <a:t>, alebo mechanické čistenie </a:t>
            </a:r>
            <a:r>
              <a:rPr lang="sk-SK" b="1" dirty="0" err="1"/>
              <a:t>DPS</a:t>
            </a:r>
            <a:endParaRPr lang="sk-SK" b="1" dirty="0"/>
          </a:p>
        </p:txBody>
      </p:sp>
      <p:pic>
        <p:nvPicPr>
          <p:cNvPr id="11269" name="Picture 5" descr="solv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42384"/>
            <a:ext cx="1666428" cy="11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4325782" y="53423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Pred použitím </a:t>
            </a:r>
            <a:r>
              <a:rPr lang="sk-SK" dirty="0" err="1"/>
              <a:t>DPS</a:t>
            </a:r>
            <a:r>
              <a:rPr lang="sk-SK" dirty="0"/>
              <a:t> je potrebné ho zbaviť vzniknutej oxidácie. Chemicky je to možné </a:t>
            </a:r>
            <a:r>
              <a:rPr lang="sk-SK" dirty="0" err="1"/>
              <a:t>tavidlom</a:t>
            </a:r>
            <a:r>
              <a:rPr lang="sk-SK" dirty="0"/>
              <a:t>, alebo mechanicky </a:t>
            </a:r>
            <a:r>
              <a:rPr lang="sk-SK" dirty="0" err="1"/>
              <a:t>solvinou</a:t>
            </a:r>
            <a:r>
              <a:rPr lang="sk-SK" dirty="0"/>
              <a:t>, alebo jemným čistiacim práškom.</a:t>
            </a:r>
          </a:p>
        </p:txBody>
      </p:sp>
    </p:spTree>
    <p:extLst>
      <p:ext uri="{BB962C8B-B14F-4D97-AF65-F5344CB8AC3E}">
        <p14:creationId xmlns:p14="http://schemas.microsoft.com/office/powerpoint/2010/main" xmlns="" val="189981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26233" y="404664"/>
            <a:ext cx="561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Výroba plošných spojov ručným spôsobom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S-6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304" y="1494076"/>
            <a:ext cx="559501" cy="12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755576" y="112474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Odmastenie </a:t>
            </a:r>
            <a:r>
              <a:rPr lang="sk-SK" b="1" dirty="0" err="1" smtClean="0"/>
              <a:t>DPS</a:t>
            </a:r>
            <a:endParaRPr lang="sk-SK" b="1" dirty="0"/>
          </a:p>
        </p:txBody>
      </p:sp>
      <p:sp>
        <p:nvSpPr>
          <p:cNvPr id="8" name="Obdĺžnik 7"/>
          <p:cNvSpPr/>
          <p:nvPr/>
        </p:nvSpPr>
        <p:spPr>
          <a:xfrm>
            <a:off x="3419872" y="15730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Po čistení je potrebné </a:t>
            </a:r>
            <a:r>
              <a:rPr lang="sk-SK" dirty="0" err="1"/>
              <a:t>DPS</a:t>
            </a:r>
            <a:r>
              <a:rPr lang="sk-SK" dirty="0"/>
              <a:t> odmastiť riedidlom C6000 - Acetón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755576" y="2852936"/>
            <a:ext cx="530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5. Prenesenie </a:t>
            </a:r>
            <a:r>
              <a:rPr lang="sk-SK" b="1" dirty="0"/>
              <a:t>letovacích bodov jamkovaním z </a:t>
            </a:r>
            <a:r>
              <a:rPr lang="sk-SK" b="1" dirty="0" smtClean="0"/>
              <a:t>návrhu</a:t>
            </a:r>
            <a:endParaRPr lang="sk-SK" b="1" dirty="0"/>
          </a:p>
        </p:txBody>
      </p:sp>
      <p:sp>
        <p:nvSpPr>
          <p:cNvPr id="10" name="Obdĺžnik 9"/>
          <p:cNvSpPr/>
          <p:nvPr/>
        </p:nvSpPr>
        <p:spPr>
          <a:xfrm>
            <a:off x="3414936" y="3356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Na pripravenú </a:t>
            </a:r>
            <a:r>
              <a:rPr lang="sk-SK" dirty="0" err="1"/>
              <a:t>DPS</a:t>
            </a:r>
            <a:r>
              <a:rPr lang="sk-SK" dirty="0"/>
              <a:t> sa vhodným spôsobom pripevní nákres návrhu a </a:t>
            </a:r>
            <a:r>
              <a:rPr lang="sk-SK" dirty="0" err="1"/>
              <a:t>jamkárom</a:t>
            </a:r>
            <a:r>
              <a:rPr lang="sk-SK" dirty="0"/>
              <a:t> sa vyznačia všetky vŕtacie body.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73" y="3140968"/>
            <a:ext cx="1989751" cy="14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841051" y="4448615"/>
            <a:ext cx="359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6. Kreslenie </a:t>
            </a:r>
            <a:r>
              <a:rPr lang="sk-SK" b="1" dirty="0"/>
              <a:t>obrazca návrhu na </a:t>
            </a:r>
            <a:r>
              <a:rPr lang="sk-SK" b="1" dirty="0" err="1"/>
              <a:t>DPS</a:t>
            </a:r>
            <a:endParaRPr lang="sk-SK" b="1" dirty="0"/>
          </a:p>
        </p:txBody>
      </p:sp>
      <p:pic>
        <p:nvPicPr>
          <p:cNvPr id="12292" name="ipfmbKus96VuNNQRM:" descr="n%C3%A1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854" y="5013176"/>
            <a:ext cx="1345484" cy="13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lokTextu 13"/>
          <p:cNvSpPr txBox="1"/>
          <p:nvPr/>
        </p:nvSpPr>
        <p:spPr>
          <a:xfrm>
            <a:off x="3491880" y="501317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Označené jamky </a:t>
            </a:r>
            <a:r>
              <a:rPr lang="sk-SK" dirty="0" err="1"/>
              <a:t>vŕtacíh</a:t>
            </a:r>
            <a:r>
              <a:rPr lang="sk-SK" dirty="0"/>
              <a:t> </a:t>
            </a:r>
            <a:r>
              <a:rPr lang="sk-SK" dirty="0" smtClean="0"/>
              <a:t>bodov </a:t>
            </a:r>
            <a:r>
              <a:rPr lang="sk-SK" dirty="0"/>
              <a:t>sú záchytné body pre lepšiu orientáciu pri kreslení. </a:t>
            </a:r>
            <a:r>
              <a:rPr lang="sk-SK" dirty="0" smtClean="0"/>
              <a:t>Kreslenie </a:t>
            </a:r>
            <a:r>
              <a:rPr lang="sk-SK" dirty="0"/>
              <a:t>sa vykonáva  lievikovým perom s vhodnou farbou, alebo fixkou na </a:t>
            </a:r>
            <a:r>
              <a:rPr lang="sk-SK" dirty="0" err="1"/>
              <a:t>DPS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723774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26233" y="404664"/>
            <a:ext cx="561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Výroba plošných spojov ručným spôsobom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659769" y="908720"/>
            <a:ext cx="166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7. Leptanie </a:t>
            </a:r>
            <a:r>
              <a:rPr lang="sk-SK" b="1" dirty="0" err="1"/>
              <a:t>DPS</a:t>
            </a:r>
            <a:endParaRPr lang="sk-SK" b="1" dirty="0"/>
          </a:p>
        </p:txBody>
      </p:sp>
      <p:pic>
        <p:nvPicPr>
          <p:cNvPr id="13314" name="ipfwjsE6OIPcflUJM:" descr="plos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2776"/>
            <a:ext cx="1728192" cy="13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347863" y="1412776"/>
            <a:ext cx="5544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 nakreslení sa </a:t>
            </a:r>
            <a:r>
              <a:rPr lang="sk-SK" dirty="0" err="1"/>
              <a:t>DPS</a:t>
            </a:r>
            <a:r>
              <a:rPr lang="sk-SK" dirty="0"/>
              <a:t> vloží do leptacieho roztoku.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11560" y="285293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8. Odstránenie obrazca </a:t>
            </a:r>
            <a:r>
              <a:rPr lang="sk-SK" b="1" dirty="0" err="1" smtClean="0"/>
              <a:t>DPS</a:t>
            </a:r>
            <a:endParaRPr lang="sk-SK" b="1" dirty="0"/>
          </a:p>
        </p:txBody>
      </p:sp>
      <p:pic>
        <p:nvPicPr>
          <p:cNvPr id="13315" name="Picture 3" descr="09_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7703"/>
            <a:ext cx="1728192" cy="16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337100" y="3212976"/>
            <a:ext cx="5555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 vyleptaní sa </a:t>
            </a:r>
            <a:r>
              <a:rPr lang="sk-SK" dirty="0" err="1"/>
              <a:t>DPS</a:t>
            </a:r>
            <a:r>
              <a:rPr lang="sk-SK" dirty="0"/>
              <a:t> opláchne vodou a nakreslený obrazec sa odstráni riedidlom C6000.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683568" y="5085184"/>
            <a:ext cx="179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9. Lakovanie </a:t>
            </a:r>
            <a:r>
              <a:rPr lang="sk-SK" b="1" dirty="0" err="1"/>
              <a:t>DPS</a:t>
            </a:r>
            <a:endParaRPr lang="sk-SK" b="1" dirty="0"/>
          </a:p>
        </p:txBody>
      </p:sp>
      <p:pic>
        <p:nvPicPr>
          <p:cNvPr id="13316" name="Picture 4" descr="lakovan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63046"/>
            <a:ext cx="1754216" cy="113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3491880" y="5269850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Vyleptanú a vyčistenú </a:t>
            </a:r>
            <a:r>
              <a:rPr lang="sk-SK" dirty="0" err="1"/>
              <a:t>DPS</a:t>
            </a:r>
            <a:r>
              <a:rPr lang="sk-SK" dirty="0"/>
              <a:t> je potrebné dôkladne nalakovať proti oxidácií. Lak je vyrobený rozpustenou kolofóniou v </a:t>
            </a:r>
            <a:r>
              <a:rPr lang="sk-SK" dirty="0" err="1"/>
              <a:t>riededle</a:t>
            </a:r>
            <a:r>
              <a:rPr lang="sk-SK" dirty="0"/>
              <a:t> C6000 - Acetón. </a:t>
            </a:r>
            <a:r>
              <a:rPr lang="sk-SK" dirty="0" err="1"/>
              <a:t>DPS</a:t>
            </a:r>
            <a:r>
              <a:rPr lang="sk-SK" dirty="0"/>
              <a:t> nadobudne súvislý lesk.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7192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26233" y="404664"/>
            <a:ext cx="6244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Dodržiavanie bezpečnosti práce pri výrobe </a:t>
            </a:r>
            <a:r>
              <a:rPr lang="sk-SK" sz="2400" b="1" dirty="0" err="1" smtClean="0">
                <a:solidFill>
                  <a:srgbClr val="FF0000"/>
                </a:solidFill>
              </a:rPr>
              <a:t>DPS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26232" y="908720"/>
            <a:ext cx="79062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2400" b="1" dirty="0" smtClean="0"/>
              <a:t>Ochrana pri práci s chemikáliami </a:t>
            </a:r>
            <a:r>
              <a:rPr lang="sk-SK" sz="2400" dirty="0" smtClean="0"/>
              <a:t>–  použiť drôt  pri sledovaní  vyleptania, použiť ochranné rukavice, pri zasiahnutí pokožky vymyť prúdom studenej vody.</a:t>
            </a:r>
          </a:p>
          <a:p>
            <a:pPr marL="342900" indent="-342900">
              <a:buAutoNum type="arabicPeriod"/>
            </a:pPr>
            <a:r>
              <a:rPr lang="sk-SK" sz="2400" b="1" dirty="0" smtClean="0"/>
              <a:t>Pozor pri práci s letovačkou </a:t>
            </a:r>
            <a:r>
              <a:rPr lang="sk-SK" sz="2400" dirty="0" smtClean="0"/>
              <a:t>– vysoká teplota.</a:t>
            </a:r>
          </a:p>
          <a:p>
            <a:pPr marL="342900" indent="-342900">
              <a:buAutoNum type="arabicPeriod"/>
            </a:pPr>
            <a:r>
              <a:rPr lang="sk-SK" sz="2400" b="1" dirty="0" smtClean="0"/>
              <a:t>Pri osvecovaní fotocitlivej plochy UV svetlom </a:t>
            </a:r>
            <a:r>
              <a:rPr lang="sk-SK" sz="2400" dirty="0" smtClean="0"/>
              <a:t>– použiť tmavé okuliare a nepozerať priamo do lampy, najlepšie opustiť miestnosť.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Pozor </a:t>
            </a:r>
            <a:r>
              <a:rPr lang="sk-SK" sz="2400" b="1" dirty="0" smtClean="0"/>
              <a:t>pri práci s vŕtačkou</a:t>
            </a:r>
          </a:p>
          <a:p>
            <a:pPr marL="342900" indent="-342900">
              <a:buAutoNum type="arabicPeriod"/>
            </a:pPr>
            <a:endParaRPr lang="sk-SK" sz="2400" dirty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443711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Materiál:</a:t>
            </a:r>
          </a:p>
          <a:p>
            <a:r>
              <a:rPr lang="sk-SK" dirty="0" smtClean="0">
                <a:hlinkClick r:id="rId2" tooltip="Tavivo (stránka neexistuje)"/>
              </a:rPr>
              <a:t>Tavivá</a:t>
            </a:r>
            <a:r>
              <a:rPr lang="sk-SK" dirty="0" smtClean="0"/>
              <a:t> sú chemické prostriedky, ktoré zabraňujú oxidácii spájkovaných plôch a zlepšujú styk spájkovačky s povrchom spájkovaných dielcov. Najčastejšie používaným </a:t>
            </a:r>
            <a:r>
              <a:rPr lang="sk-SK" dirty="0" err="1" smtClean="0"/>
              <a:t>tavidlom</a:t>
            </a:r>
            <a:r>
              <a:rPr lang="sk-SK" dirty="0" smtClean="0"/>
              <a:t> pre mäkké spájkovanie je </a:t>
            </a:r>
            <a:r>
              <a:rPr lang="sk-SK" dirty="0" smtClean="0">
                <a:hlinkClick r:id="rId3" tooltip="Kolofónia"/>
              </a:rPr>
              <a:t>kolofónia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 smtClean="0"/>
              <a:t>Spájka - zliatina </a:t>
            </a:r>
            <a:r>
              <a:rPr lang="sk-SK" dirty="0" smtClean="0">
                <a:hlinkClick r:id="rId4" tooltip="Cín"/>
              </a:rPr>
              <a:t>cín</a:t>
            </a:r>
            <a:r>
              <a:rPr lang="sk-SK" dirty="0" smtClean="0"/>
              <a:t> + </a:t>
            </a:r>
            <a:r>
              <a:rPr lang="sk-SK" dirty="0" smtClean="0">
                <a:hlinkClick r:id="rId5" tooltip="Olovo"/>
              </a:rPr>
              <a:t>olovo</a:t>
            </a:r>
            <a:r>
              <a:rPr lang="sk-SK" dirty="0" smtClean="0"/>
              <a:t> (obvykle v </a:t>
            </a:r>
            <a:r>
              <a:rPr lang="sk-SK" dirty="0" err="1" smtClean="0">
                <a:hlinkClick r:id="rId6" tooltip="Eutektikum"/>
              </a:rPr>
              <a:t>eutektickom</a:t>
            </a:r>
            <a:r>
              <a:rPr lang="sk-SK" dirty="0" smtClean="0">
                <a:hlinkClick r:id="rId6" tooltip="Eutektikum"/>
              </a:rPr>
              <a:t> zložení</a:t>
            </a:r>
            <a:r>
              <a:rPr lang="sk-SK" dirty="0" smtClean="0"/>
              <a:t> 63 % </a:t>
            </a:r>
            <a:r>
              <a:rPr lang="sk-SK" dirty="0" err="1" smtClean="0"/>
              <a:t>Sn</a:t>
            </a:r>
            <a:r>
              <a:rPr lang="sk-SK" dirty="0" smtClean="0"/>
              <a:t> + 37 % </a:t>
            </a:r>
            <a:r>
              <a:rPr lang="sk-SK" dirty="0" err="1" smtClean="0"/>
              <a:t>Pb</a:t>
            </a:r>
            <a:r>
              <a:rPr lang="sk-SK" dirty="0" smtClean="0"/>
              <a:t>, niekedy s prímesou malého množstva </a:t>
            </a:r>
            <a:r>
              <a:rPr lang="sk-SK" dirty="0" smtClean="0">
                <a:hlinkClick r:id="rId7" tooltip="Meď"/>
              </a:rPr>
              <a:t>medi</a:t>
            </a:r>
            <a:r>
              <a:rPr lang="sk-SK" dirty="0" smtClean="0"/>
              <a:t>, </a:t>
            </a:r>
            <a:r>
              <a:rPr lang="sk-SK" dirty="0" smtClean="0">
                <a:hlinkClick r:id="rId8" tooltip="Striebro"/>
              </a:rPr>
              <a:t>striebra</a:t>
            </a:r>
            <a:r>
              <a:rPr lang="sk-SK" dirty="0" smtClean="0"/>
              <a:t> a iných kovov)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25675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39552" y="260648"/>
            <a:ext cx="84969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000" b="1" dirty="0" smtClean="0"/>
              <a:t>Technológie výroby</a:t>
            </a:r>
          </a:p>
          <a:p>
            <a:pPr>
              <a:lnSpc>
                <a:spcPct val="120000"/>
              </a:lnSpc>
            </a:pPr>
            <a:r>
              <a:rPr lang="sk-SK" dirty="0" smtClean="0"/>
              <a:t>Dva základné typy: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k-SK" b="1" dirty="0" smtClean="0"/>
              <a:t>1. metóda - </a:t>
            </a:r>
            <a:r>
              <a:rPr lang="sk-SK" dirty="0" smtClean="0"/>
              <a:t> nanášanie (tlačenie) vodivých spojov na izolačnú vrstvu.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k-SK" b="1" dirty="0" smtClean="0"/>
              <a:t>2. metóda -</a:t>
            </a:r>
            <a:r>
              <a:rPr lang="sk-SK" dirty="0" smtClean="0"/>
              <a:t> odstraňovanie časti súvislej vrstvy tenkej medenej fólie naparenej na izolačnom podklade.</a:t>
            </a:r>
            <a:endParaRPr lang="sk-SK" sz="1000" b="1" dirty="0" smtClean="0"/>
          </a:p>
        </p:txBody>
      </p:sp>
      <p:sp>
        <p:nvSpPr>
          <p:cNvPr id="5" name="Obdĺžnik 4"/>
          <p:cNvSpPr/>
          <p:nvPr/>
        </p:nvSpPr>
        <p:spPr>
          <a:xfrm>
            <a:off x="441272" y="2276872"/>
            <a:ext cx="5354864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Strihanie DPS na potrebný rozmer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Opracovanie hrán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Chemické, alebo mechanické čistenie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Odmastenie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Prenesenie letovacích bodov jamkovaním z návrhu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Kreslenie obrazca návrhu na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Leptanie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Odstránenie obrazca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Vyvŕtanie otvorov pre súčiastky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Lakovanie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Spájkovanie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Lakovanie spodnej vrstvy DPS</a:t>
            </a:r>
          </a:p>
          <a:p>
            <a:pPr marL="342900" indent="-342900">
              <a:buFontTx/>
              <a:buAutoNum type="arabicPeriod"/>
            </a:pPr>
            <a:endParaRPr lang="sk-SK" b="1" dirty="0" smtClean="0"/>
          </a:p>
          <a:p>
            <a:pPr marL="342900" indent="-342900"/>
            <a:r>
              <a:rPr lang="sk-SK" b="1" dirty="0" smtClean="0"/>
              <a:t>Dodržanie bezpečnosti práce</a:t>
            </a:r>
          </a:p>
          <a:p>
            <a:pPr marL="342900" indent="-342900">
              <a:buFontTx/>
              <a:buAutoNum type="arabicPeriod"/>
            </a:pPr>
            <a:endParaRPr lang="sk-SK" b="1" dirty="0" smtClean="0"/>
          </a:p>
          <a:p>
            <a:pPr marL="342900" indent="-342900">
              <a:buAutoNum type="arabicPeriod"/>
            </a:pPr>
            <a:endParaRPr lang="sk-SK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chéma: Odpojovač olovených akumulátor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8190786" cy="571504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14282" y="14285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Príklad DPS</a:t>
            </a:r>
            <a:endParaRPr lang="sk-SK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52475"/>
            <a:ext cx="7620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14282" y="14285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Príklad DPS</a:t>
            </a:r>
            <a:endParaRPr lang="sk-SK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47" r="1242" b="11281"/>
          <a:stretch>
            <a:fillRect/>
          </a:stretch>
        </p:blipFill>
        <p:spPr bwMode="auto">
          <a:xfrm>
            <a:off x="357157" y="2538133"/>
            <a:ext cx="6786611" cy="410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entex.ca/~mec1995/circ/555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500594" cy="238787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680808" y="188640"/>
            <a:ext cx="332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Prekreslite v </a:t>
            </a:r>
            <a:r>
              <a:rPr lang="sk-SK" b="1" dirty="0" err="1" smtClean="0"/>
              <a:t>Multisime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b="1" dirty="0" smtClean="0"/>
              <a:t>Navrhnite DPS v </a:t>
            </a:r>
            <a:r>
              <a:rPr lang="sk-SK" b="1" dirty="0" err="1" smtClean="0"/>
              <a:t>Layoute</a:t>
            </a:r>
            <a:endParaRPr lang="sk-SK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428728" y="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Elektrotechnické značky: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5"/>
            <a:ext cx="5643602" cy="628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ĺžnik 3"/>
          <p:cNvSpPr/>
          <p:nvPr/>
        </p:nvSpPr>
        <p:spPr>
          <a:xfrm>
            <a:off x="2285984" y="428604"/>
            <a:ext cx="1928826" cy="6072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5857884" y="214290"/>
            <a:ext cx="1928826" cy="6072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47" r="1242" b="11281"/>
          <a:stretch>
            <a:fillRect/>
          </a:stretch>
        </p:blipFill>
        <p:spPr bwMode="auto">
          <a:xfrm>
            <a:off x="357157" y="2538133"/>
            <a:ext cx="6786611" cy="410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entex.ca/~mec1995/circ/555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500594" cy="238787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680808" y="188640"/>
            <a:ext cx="332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Prekreslite v </a:t>
            </a:r>
            <a:r>
              <a:rPr lang="sk-SK" b="1" dirty="0" err="1" smtClean="0"/>
              <a:t>Multisime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b="1" dirty="0" smtClean="0"/>
              <a:t>Navrhnite DPS v </a:t>
            </a:r>
            <a:r>
              <a:rPr lang="sk-SK" b="1" dirty="0" err="1" smtClean="0"/>
              <a:t>Layoute</a:t>
            </a:r>
            <a:endParaRPr lang="sk-SK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8928785" cy="232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v </a:t>
            </a:r>
            <a:r>
              <a:rPr lang="sk-SK" b="1" dirty="0" err="1" smtClean="0"/>
              <a:t>Multisime</a:t>
            </a:r>
            <a:endParaRPr lang="sk-SK" b="1" dirty="0"/>
          </a:p>
        </p:txBody>
      </p:sp>
      <p:pic>
        <p:nvPicPr>
          <p:cNvPr id="6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168352" cy="2851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4"/>
            <a:ext cx="4608512" cy="265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9425"/>
            <a:ext cx="8671324" cy="35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eleccircuit.com/wp-content/uploads/2008/10/the-multi-purpose-amplifier-using-tda2030.jpg"/>
          <p:cNvPicPr>
            <a:picLocks noChangeAspect="1" noChangeArrowheads="1"/>
          </p:cNvPicPr>
          <p:nvPr/>
        </p:nvPicPr>
        <p:blipFill>
          <a:blip r:embed="rId3" cstate="print"/>
          <a:srcRect l="23566" t="7979" r="10450" b="18217"/>
          <a:stretch>
            <a:fillRect/>
          </a:stretch>
        </p:blipFill>
        <p:spPr bwMode="auto">
          <a:xfrm>
            <a:off x="3131840" y="0"/>
            <a:ext cx="5976664" cy="3159093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148064" y="18448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148064" y="10527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436096" y="90872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652120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251520" y="18864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v programe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</a:t>
            </a:r>
            <a:endParaRPr lang="sk-SK" b="1" dirty="0" smtClean="0"/>
          </a:p>
          <a:p>
            <a:pPr>
              <a:buFont typeface="Arial" pitchFamily="34" charset="0"/>
              <a:buChar char="•"/>
            </a:pPr>
            <a:r>
              <a:rPr lang="sk-SK" sz="1200" b="1" dirty="0" smtClean="0"/>
              <a:t> šírka x výška DPS : 45 x 45 mm</a:t>
            </a:r>
          </a:p>
          <a:p>
            <a:pPr>
              <a:buFont typeface="Arial" pitchFamily="34" charset="0"/>
              <a:buChar char="•"/>
            </a:pPr>
            <a:r>
              <a:rPr lang="sk-SK" sz="1200" b="1" dirty="0" smtClean="0"/>
              <a:t> zakreslite v </a:t>
            </a:r>
            <a:r>
              <a:rPr lang="sk-SK" sz="1200" b="1" dirty="0" err="1" smtClean="0"/>
              <a:t>Multisime</a:t>
            </a:r>
            <a:r>
              <a:rPr lang="sk-SK" sz="1200" b="1" dirty="0" smtClean="0"/>
              <a:t> – určite napäťové zosilnenie</a:t>
            </a:r>
            <a:r>
              <a:rPr lang="sk-SK" b="1" dirty="0" smtClean="0"/>
              <a:t> </a:t>
            </a:r>
            <a:endParaRPr lang="sk-SK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7128792" cy="4365104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51520" y="11256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Navrhnite pomocou programu </a:t>
            </a:r>
            <a:r>
              <a:rPr lang="sk-SK" b="1" dirty="0" err="1" smtClean="0"/>
              <a:t>Layout</a:t>
            </a:r>
            <a:r>
              <a:rPr lang="sk-SK" b="1" dirty="0" smtClean="0"/>
              <a:t> dosku plošného spoja podľa predlohy </a:t>
            </a:r>
          </a:p>
          <a:p>
            <a:pPr marL="342900" indent="-342900">
              <a:buAutoNum type="arabicPeriod"/>
            </a:pPr>
            <a:r>
              <a:rPr lang="sk-SK" dirty="0" smtClean="0"/>
              <a:t>Príslušné súčiastky a ich rozmery nájdite pomocou internetu</a:t>
            </a:r>
          </a:p>
          <a:p>
            <a:pPr marL="342900" indent="-342900">
              <a:buAutoNum type="arabicPeriod"/>
            </a:pPr>
            <a:r>
              <a:rPr lang="sk-SK" dirty="0" smtClean="0"/>
              <a:t>Mriežku v dokumente nastavte na 1 mm</a:t>
            </a:r>
          </a:p>
          <a:p>
            <a:pPr marL="342900" indent="-342900">
              <a:buAutoNum type="arabicPeriod"/>
            </a:pPr>
            <a:r>
              <a:rPr lang="sk-SK" dirty="0" smtClean="0"/>
              <a:t>Hrúbku čiary pre vodivé plochy si nastavte na 1 mm</a:t>
            </a:r>
          </a:p>
          <a:p>
            <a:pPr marL="342900" indent="-342900">
              <a:buAutoNum type="arabicPeriod"/>
            </a:pPr>
            <a:r>
              <a:rPr lang="sk-SK" dirty="0" smtClean="0"/>
              <a:t>Letovacie body nastavte na vonkajší  rozmer 1.8 mm a vnútorný priemer na 0.7 mm</a:t>
            </a:r>
          </a:p>
          <a:p>
            <a:pPr marL="342900" indent="-342900">
              <a:buAutoNum type="arabicPeriod"/>
            </a:pPr>
            <a:r>
              <a:rPr lang="sk-SK" dirty="0" smtClean="0"/>
              <a:t>Rozmer DPS </a:t>
            </a:r>
            <a:r>
              <a:rPr lang="sk-SK" dirty="0" err="1" smtClean="0"/>
              <a:t>podla</a:t>
            </a:r>
            <a:r>
              <a:rPr lang="sk-SK" dirty="0" smtClean="0"/>
              <a:t> </a:t>
            </a:r>
            <a:r>
              <a:rPr lang="sk-SK" dirty="0" err="1" smtClean="0"/>
              <a:t>doporučenia</a:t>
            </a:r>
            <a:r>
              <a:rPr lang="sk-SK" dirty="0" smtClean="0"/>
              <a:t> je 60x40 mm</a:t>
            </a:r>
          </a:p>
          <a:p>
            <a:pPr marL="342900" indent="-342900">
              <a:buAutoNum type="arabicPeriod"/>
            </a:pPr>
            <a:r>
              <a:rPr lang="sk-SK" dirty="0" smtClean="0"/>
              <a:t>Súčiastky popíšte vo vrstve S1 s výškou písma 1.5 .</a:t>
            </a:r>
          </a:p>
          <a:p>
            <a:pPr marL="342900" indent="-342900">
              <a:buAutoNum type="arabicPeriod"/>
            </a:pPr>
            <a:r>
              <a:rPr lang="sk-SK" dirty="0" smtClean="0"/>
              <a:t>DPS  navrhnite  tak, aby bola funkčná a esteticky vypracovaná.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.bastleni.eu/NAVODY/3ledbl/schled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622661" cy="374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681907" cy="5442827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14282" y="21429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Železničný </a:t>
            </a:r>
            <a:r>
              <a:rPr lang="sk-SK" sz="2400" b="1" dirty="0" err="1" smtClean="0"/>
              <a:t>blikač</a:t>
            </a:r>
            <a:endParaRPr lang="sk-SK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36713"/>
            <a:ext cx="4286850" cy="496939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14282" y="14285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Zosilňovač 2x10W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606902" y="44624"/>
            <a:ext cx="33575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R1, R1' 100k</a:t>
            </a:r>
            <a:br>
              <a:rPr lang="pt-BR" dirty="0" smtClean="0"/>
            </a:br>
            <a:r>
              <a:rPr lang="pt-BR" dirty="0" smtClean="0"/>
              <a:t>R2, R2' 100k</a:t>
            </a:r>
            <a:br>
              <a:rPr lang="pt-BR" dirty="0" smtClean="0"/>
            </a:br>
            <a:r>
              <a:rPr lang="pt-BR" dirty="0" smtClean="0"/>
              <a:t>R3, R3' - 47k</a:t>
            </a:r>
            <a:br>
              <a:rPr lang="pt-BR" dirty="0" smtClean="0"/>
            </a:br>
            <a:r>
              <a:rPr lang="pt-BR" dirty="0" smtClean="0"/>
              <a:t>R4, R4' - 1k5</a:t>
            </a:r>
            <a:br>
              <a:rPr lang="pt-BR" dirty="0" smtClean="0"/>
            </a:br>
            <a:r>
              <a:rPr lang="pt-BR" dirty="0" smtClean="0"/>
              <a:t>R5, R5' - 47k</a:t>
            </a:r>
            <a:br>
              <a:rPr lang="pt-BR" dirty="0" smtClean="0"/>
            </a:br>
            <a:r>
              <a:rPr lang="pt-BR" dirty="0" smtClean="0"/>
              <a:t>R6, R6' - 1ohm</a:t>
            </a:r>
            <a:br>
              <a:rPr lang="pt-BR" dirty="0" smtClean="0"/>
            </a:br>
            <a:r>
              <a:rPr lang="pt-BR" dirty="0" smtClean="0"/>
              <a:t>C1, C1' - 1uF/50V</a:t>
            </a:r>
            <a:br>
              <a:rPr lang="pt-BR" dirty="0" smtClean="0"/>
            </a:br>
            <a:r>
              <a:rPr lang="pt-BR" dirty="0" smtClean="0"/>
              <a:t>C2, C2' - 22uF/35V</a:t>
            </a:r>
            <a:br>
              <a:rPr lang="pt-BR" dirty="0" smtClean="0"/>
            </a:br>
            <a:r>
              <a:rPr lang="pt-BR" dirty="0" smtClean="0"/>
              <a:t>C3, C3' - 22uF/35V</a:t>
            </a:r>
            <a:br>
              <a:rPr lang="pt-BR" dirty="0" smtClean="0"/>
            </a:br>
            <a:r>
              <a:rPr lang="pt-BR" dirty="0" smtClean="0"/>
              <a:t>C4, C4' - 22uF/35V</a:t>
            </a:r>
            <a:br>
              <a:rPr lang="pt-BR" dirty="0" smtClean="0"/>
            </a:br>
            <a:r>
              <a:rPr lang="pt-BR" dirty="0" smtClean="0"/>
              <a:t>C5, C5' - 220nF/zvitok</a:t>
            </a:r>
            <a:br>
              <a:rPr lang="pt-BR" dirty="0" smtClean="0"/>
            </a:br>
            <a:r>
              <a:rPr lang="pt-BR" dirty="0" smtClean="0"/>
              <a:t>C6, C6' - 2200uF/16</a:t>
            </a:r>
            <a:br>
              <a:rPr lang="pt-BR" dirty="0" smtClean="0"/>
            </a:br>
            <a:r>
              <a:rPr lang="pt-BR" dirty="0" smtClean="0"/>
              <a:t>D1, D1' - 1N4001</a:t>
            </a:r>
            <a:br>
              <a:rPr lang="pt-BR" dirty="0" smtClean="0"/>
            </a:br>
            <a:r>
              <a:rPr lang="pt-BR" dirty="0" smtClean="0"/>
              <a:t>D2, D2' - 1N4001 </a:t>
            </a:r>
            <a:br>
              <a:rPr lang="pt-BR" dirty="0" smtClean="0"/>
            </a:br>
            <a:r>
              <a:rPr lang="pt-BR" dirty="0" smtClean="0"/>
              <a:t>IO - 2x TDA2030, A2030</a:t>
            </a:r>
            <a:endParaRPr lang="sk-SK" dirty="0"/>
          </a:p>
        </p:txBody>
      </p:sp>
      <p:pic>
        <p:nvPicPr>
          <p:cNvPr id="6146" name="Picture 2" descr="zdro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3752850" cy="1524001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395536" y="598083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/>
              <a:t>Trafo</a:t>
            </a:r>
            <a:r>
              <a:rPr lang="sk-SK" dirty="0" smtClean="0"/>
              <a:t> - 230/24V/30W: C1-C4 - 10nF/keramika, D1-D4 - dimenzované aspoň na 2A</a:t>
            </a:r>
            <a:br>
              <a:rPr lang="sk-SK" dirty="0" smtClean="0"/>
            </a:br>
            <a:r>
              <a:rPr lang="sk-SK" dirty="0" smtClean="0"/>
              <a:t>C5 - 4700uF/50V, R1 - 330R/2W, D6 - </a:t>
            </a:r>
            <a:r>
              <a:rPr lang="sk-SK" dirty="0" err="1" smtClean="0"/>
              <a:t>Zenerka</a:t>
            </a:r>
            <a:r>
              <a:rPr lang="sk-SK" dirty="0" smtClean="0"/>
              <a:t> 12V/1,3W</a:t>
            </a:r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volta.estranky.cz/img/picture/246/stroboskop.schem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6000792" cy="573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elektrokoutek.cz/upload/PWM-regulator-sch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5429288" cy="5148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chéma: Indikátor zastaveného ventiláto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28"/>
            <a:ext cx="8572557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9600" y="-7146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 smtClean="0">
              <a:solidFill>
                <a:srgbClr val="C00000"/>
              </a:solidFill>
            </a:endParaRPr>
          </a:p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Pomenuj nasledovné elektronické súčiastky:</a:t>
            </a:r>
          </a:p>
          <a:p>
            <a:endParaRPr lang="sk-SK" b="1" dirty="0" smtClean="0"/>
          </a:p>
          <a:p>
            <a:endParaRPr lang="sk-SK" b="1" dirty="0"/>
          </a:p>
        </p:txBody>
      </p:sp>
      <p:pic>
        <p:nvPicPr>
          <p:cNvPr id="5" name="Picture 4" descr="http://www.vo.gme.cz/dokumentace/210/210-016/pctdetail.210-016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62" y="4945096"/>
            <a:ext cx="1289842" cy="967382"/>
          </a:xfrm>
          <a:prstGeom prst="rect">
            <a:avLst/>
          </a:prstGeom>
          <a:noFill/>
        </p:spPr>
      </p:pic>
      <p:pic>
        <p:nvPicPr>
          <p:cNvPr id="6" name="Picture 12" descr="http://www.ledbiznis.sk/fotky16126/fotos/_vyr_317LE0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230675"/>
            <a:ext cx="864096" cy="864096"/>
          </a:xfrm>
          <a:prstGeom prst="rect">
            <a:avLst/>
          </a:prstGeom>
          <a:noFill/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737" y="4103178"/>
            <a:ext cx="910463" cy="7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5" descr="http://detektory.hantec.cz/user_images/baterie-varta-zncl-9v.jpg"/>
          <p:cNvPicPr>
            <a:picLocks noChangeAspect="1" noChangeArrowheads="1"/>
          </p:cNvPicPr>
          <p:nvPr/>
        </p:nvPicPr>
        <p:blipFill>
          <a:blip r:embed="rId7" cstate="print"/>
          <a:srcRect l="3606" t="5000" r="50721" b="6786"/>
          <a:stretch>
            <a:fillRect/>
          </a:stretch>
        </p:blipFill>
        <p:spPr bwMode="auto">
          <a:xfrm rot="5400000">
            <a:off x="817631" y="2032716"/>
            <a:ext cx="659428" cy="1071570"/>
          </a:xfrm>
          <a:prstGeom prst="rect">
            <a:avLst/>
          </a:prstGeom>
          <a:noFill/>
        </p:spPr>
      </p:pic>
      <p:pic>
        <p:nvPicPr>
          <p:cNvPr id="9" name="Picture 16" descr="http://www.nejelektro.cz/images/produkty/1703/kondenzator-elektrolyticky-1000uf-25v-105c_0.jpg"/>
          <p:cNvPicPr>
            <a:picLocks noChangeAspect="1" noChangeArrowheads="1"/>
          </p:cNvPicPr>
          <p:nvPr/>
        </p:nvPicPr>
        <p:blipFill>
          <a:blip r:embed="rId8" cstate="print"/>
          <a:srcRect l="5325" t="17752" r="20118" b="7692"/>
          <a:stretch>
            <a:fillRect/>
          </a:stretch>
        </p:blipFill>
        <p:spPr bwMode="auto">
          <a:xfrm>
            <a:off x="539552" y="2876124"/>
            <a:ext cx="1512168" cy="1134127"/>
          </a:xfrm>
          <a:prstGeom prst="rect">
            <a:avLst/>
          </a:prstGeom>
          <a:noFill/>
        </p:spPr>
      </p:pic>
      <p:pic>
        <p:nvPicPr>
          <p:cNvPr id="10" name="Picture 10" descr="http://remote-lab.fyzika.net/experiment/04/img/LED_foto.gif"/>
          <p:cNvPicPr>
            <a:picLocks noChangeAspect="1" noChangeArrowheads="1"/>
          </p:cNvPicPr>
          <p:nvPr/>
        </p:nvPicPr>
        <p:blipFill>
          <a:blip r:embed="rId9" cstate="print"/>
          <a:srcRect r="36250"/>
          <a:stretch>
            <a:fillRect/>
          </a:stretch>
        </p:blipFill>
        <p:spPr bwMode="auto">
          <a:xfrm>
            <a:off x="2609775" y="1302684"/>
            <a:ext cx="1026121" cy="1368152"/>
          </a:xfrm>
          <a:prstGeom prst="rect">
            <a:avLst/>
          </a:prstGeom>
          <a:noFill/>
        </p:spPr>
      </p:pic>
      <p:pic>
        <p:nvPicPr>
          <p:cNvPr id="11" name="Picture 2" descr="http://www.spsemoh.cz/vyuka/zel/obrazky/tranzistor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9" y="2814851"/>
            <a:ext cx="2688298" cy="2016224"/>
          </a:xfrm>
          <a:prstGeom prst="rect">
            <a:avLst/>
          </a:prstGeom>
          <a:noFill/>
        </p:spPr>
      </p:pic>
      <p:pic>
        <p:nvPicPr>
          <p:cNvPr id="12" name="Picture 2" descr="http://www.tavir.hu/sites/default/files/00036-dioda.jpg"/>
          <p:cNvPicPr>
            <a:picLocks noChangeAspect="1" noChangeArrowheads="1"/>
          </p:cNvPicPr>
          <p:nvPr/>
        </p:nvPicPr>
        <p:blipFill>
          <a:blip r:embed="rId11" cstate="print"/>
          <a:srcRect t="33126" b="33747"/>
          <a:stretch>
            <a:fillRect/>
          </a:stretch>
        </p:blipFill>
        <p:spPr bwMode="auto">
          <a:xfrm>
            <a:off x="539552" y="6055211"/>
            <a:ext cx="2160240" cy="308606"/>
          </a:xfrm>
          <a:prstGeom prst="rect">
            <a:avLst/>
          </a:prstGeom>
          <a:noFill/>
        </p:spPr>
      </p:pic>
      <p:pic>
        <p:nvPicPr>
          <p:cNvPr id="13" name="Picture 2" descr="http://images.ges.cz/images/pictures/k/kerko50.jpg"/>
          <p:cNvPicPr>
            <a:picLocks noChangeAspect="1" noChangeArrowheads="1"/>
          </p:cNvPicPr>
          <p:nvPr/>
        </p:nvPicPr>
        <p:blipFill>
          <a:blip r:embed="rId12" cstate="print"/>
          <a:srcRect l="5263" t="7226" r="5263"/>
          <a:stretch>
            <a:fillRect/>
          </a:stretch>
        </p:blipFill>
        <p:spPr bwMode="auto">
          <a:xfrm>
            <a:off x="3131840" y="5263123"/>
            <a:ext cx="1766570" cy="1334229"/>
          </a:xfrm>
          <a:prstGeom prst="rect">
            <a:avLst/>
          </a:prstGeom>
          <a:noFill/>
        </p:spPr>
      </p:pic>
      <p:pic>
        <p:nvPicPr>
          <p:cNvPr id="14" name="Picture 2" descr="http://www.tomshardware.sk/resize/e/800/800/files/obrazky/polovodice/trimer-lezat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75989" y="1446699"/>
            <a:ext cx="1536171" cy="1152128"/>
          </a:xfrm>
          <a:prstGeom prst="rect">
            <a:avLst/>
          </a:prstGeom>
          <a:noFill/>
        </p:spPr>
      </p:pic>
      <p:pic>
        <p:nvPicPr>
          <p:cNvPr id="15" name="Picture 4" descr="https://upload.wikimedia.org/wikipedia/commons/b/b5/Potentiomete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870635"/>
            <a:ext cx="1598578" cy="1872208"/>
          </a:xfrm>
          <a:prstGeom prst="rect">
            <a:avLst/>
          </a:prstGeom>
          <a:noFill/>
        </p:spPr>
      </p:pic>
      <p:pic>
        <p:nvPicPr>
          <p:cNvPr id="54274" name="Picture 2" descr="https://upload.wikimedia.org/wikipedia/commons/thumb/7/75/Resistors-photo.JPG/220px-Resistors-phot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14103" y="4399027"/>
            <a:ext cx="2434361" cy="2069208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216" y="2598827"/>
            <a:ext cx="20358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svetelektro.com/upload/20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929222" cy="420466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643570" y="357166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R1,R3...15-33k (22k)</a:t>
            </a:r>
            <a:br>
              <a:rPr lang="pt-BR" dirty="0" smtClean="0"/>
            </a:br>
            <a:r>
              <a:rPr lang="pt-BR" dirty="0" smtClean="0"/>
              <a:t>R2...........680R (820)</a:t>
            </a:r>
            <a:br>
              <a:rPr lang="pt-BR" dirty="0" smtClean="0"/>
            </a:br>
            <a:r>
              <a:rPr lang="pt-BR" dirty="0" smtClean="0"/>
              <a:t>R4.....4R7-6R8 (2R2)</a:t>
            </a:r>
            <a:br>
              <a:rPr lang="pt-BR" dirty="0" smtClean="0"/>
            </a:br>
            <a:r>
              <a:rPr lang="pt-BR" dirty="0" smtClean="0"/>
              <a:t>C1.............2u2 (22uF)</a:t>
            </a:r>
            <a:br>
              <a:rPr lang="pt-BR" dirty="0" smtClean="0"/>
            </a:br>
            <a:r>
              <a:rPr lang="pt-BR" dirty="0" smtClean="0"/>
              <a:t>C2.....................22uF</a:t>
            </a:r>
            <a:br>
              <a:rPr lang="pt-BR" dirty="0" smtClean="0"/>
            </a:br>
            <a:r>
              <a:rPr lang="pt-BR" dirty="0" smtClean="0"/>
              <a:t>C3, C4, C7.......100u</a:t>
            </a:r>
            <a:br>
              <a:rPr lang="pt-BR" dirty="0" smtClean="0"/>
            </a:br>
            <a:r>
              <a:rPr lang="pt-BR" dirty="0" smtClean="0"/>
              <a:t>C5, C6...100u (470uF)</a:t>
            </a:r>
            <a:br>
              <a:rPr lang="pt-BR" dirty="0" smtClean="0"/>
            </a:br>
            <a:r>
              <a:rPr lang="pt-BR" dirty="0" smtClean="0"/>
              <a:t>IO1.........TDA2050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5715008" y="3286124"/>
            <a:ext cx="34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Napájanie: min +-4,5V max +-25V</a:t>
            </a:r>
            <a:br>
              <a:rPr lang="sk-SK" dirty="0" smtClean="0"/>
            </a:br>
            <a:r>
              <a:rPr lang="sk-SK" dirty="0" err="1" smtClean="0"/>
              <a:t>Kľudový</a:t>
            </a:r>
            <a:r>
              <a:rPr lang="sk-SK" dirty="0" smtClean="0"/>
              <a:t> odber:</a:t>
            </a:r>
            <a:br>
              <a:rPr lang="sk-SK" dirty="0" smtClean="0"/>
            </a:br>
            <a:r>
              <a:rPr lang="sk-SK" dirty="0" smtClean="0"/>
              <a:t>+-4,5V = max 50mA</a:t>
            </a:r>
            <a:br>
              <a:rPr lang="sk-SK" dirty="0" smtClean="0"/>
            </a:br>
            <a:r>
              <a:rPr lang="sk-SK" dirty="0" smtClean="0"/>
              <a:t>+-25V = max 90mA</a:t>
            </a:r>
            <a:br>
              <a:rPr lang="sk-SK" dirty="0" smtClean="0"/>
            </a:br>
            <a:r>
              <a:rPr lang="sk-SK" dirty="0" smtClean="0"/>
              <a:t>Skreslenie:</a:t>
            </a:r>
            <a:br>
              <a:rPr lang="sk-SK" dirty="0" smtClean="0"/>
            </a:br>
            <a:r>
              <a:rPr lang="sk-SK" dirty="0" smtClean="0"/>
              <a:t>0,5% pri 4ohm = 28W</a:t>
            </a:r>
            <a:br>
              <a:rPr lang="sk-SK" dirty="0" smtClean="0"/>
            </a:br>
            <a:r>
              <a:rPr lang="sk-SK" dirty="0" smtClean="0"/>
              <a:t>pri 8ohm = 18W</a:t>
            </a:r>
            <a:br>
              <a:rPr lang="sk-SK" dirty="0" smtClean="0"/>
            </a:br>
            <a:r>
              <a:rPr lang="sk-SK" dirty="0" smtClean="0"/>
              <a:t>10% pri 4ohm = 35W</a:t>
            </a:r>
            <a:br>
              <a:rPr lang="sk-SK" dirty="0" smtClean="0"/>
            </a:br>
            <a:r>
              <a:rPr lang="sk-SK" dirty="0" smtClean="0"/>
              <a:t>pri 8ohm = 22W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166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Pomenuj elektrotechnické značky:</a:t>
            </a:r>
            <a:endParaRPr lang="sk-SK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ajstrissmt.eu/myimages/14173516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58813"/>
            <a:ext cx="1638300" cy="1590675"/>
          </a:xfrm>
          <a:prstGeom prst="rect">
            <a:avLst/>
          </a:prstGeom>
          <a:noFill/>
        </p:spPr>
      </p:pic>
      <p:pic>
        <p:nvPicPr>
          <p:cNvPr id="7" name="Picture 6" descr="http://www.majstrissmt.eu/myimages/14173518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58814"/>
            <a:ext cx="1800200" cy="1526122"/>
          </a:xfrm>
          <a:prstGeom prst="rect">
            <a:avLst/>
          </a:prstGeom>
          <a:noFill/>
        </p:spPr>
      </p:pic>
      <p:pic>
        <p:nvPicPr>
          <p:cNvPr id="8" name="Picture 8" descr="http://www.majstrissmt.eu/myimages/14173519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6805"/>
            <a:ext cx="1584176" cy="1484204"/>
          </a:xfrm>
          <a:prstGeom prst="rect">
            <a:avLst/>
          </a:prstGeom>
          <a:noFill/>
        </p:spPr>
      </p:pic>
      <p:pic>
        <p:nvPicPr>
          <p:cNvPr id="9" name="Picture 10" descr="http://www.majstrissmt.eu/myimages/14173520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6523" y="548680"/>
            <a:ext cx="1405757" cy="1772816"/>
          </a:xfrm>
          <a:prstGeom prst="rect">
            <a:avLst/>
          </a:prstGeom>
          <a:noFill/>
        </p:spPr>
      </p:pic>
      <p:pic>
        <p:nvPicPr>
          <p:cNvPr id="10" name="Picture 12" descr="http://www.majstrissmt.eu/myimages/141735206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2016224" cy="1319187"/>
          </a:xfrm>
          <a:prstGeom prst="rect">
            <a:avLst/>
          </a:prstGeom>
          <a:noFill/>
        </p:spPr>
      </p:pic>
      <p:pic>
        <p:nvPicPr>
          <p:cNvPr id="11" name="Picture 14" descr="http://www.majstrissmt.eu/myimages/141735215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9069" y="3861048"/>
            <a:ext cx="1411083" cy="1351037"/>
          </a:xfrm>
          <a:prstGeom prst="rect">
            <a:avLst/>
          </a:prstGeom>
          <a:noFill/>
        </p:spPr>
      </p:pic>
      <p:pic>
        <p:nvPicPr>
          <p:cNvPr id="12" name="Picture 16" descr="http://www.majstrissmt.eu/myimages/141735224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933056"/>
            <a:ext cx="1296144" cy="1221886"/>
          </a:xfrm>
          <a:prstGeom prst="rect">
            <a:avLst/>
          </a:prstGeom>
          <a:noFill/>
        </p:spPr>
      </p:pic>
      <p:pic>
        <p:nvPicPr>
          <p:cNvPr id="13" name="Picture 18" descr="http://www.majstrissmt.eu/myimages/141735229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6682" y="3933056"/>
            <a:ext cx="1453790" cy="1207021"/>
          </a:xfrm>
          <a:prstGeom prst="rect">
            <a:avLst/>
          </a:prstGeom>
          <a:noFill/>
        </p:spPr>
      </p:pic>
      <p:pic>
        <p:nvPicPr>
          <p:cNvPr id="14" name="Picture 20" descr="http://www.majstrissmt.eu/myimages/141735235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080472"/>
            <a:ext cx="1497335" cy="1497336"/>
          </a:xfrm>
          <a:prstGeom prst="rect">
            <a:avLst/>
          </a:prstGeom>
          <a:noFill/>
        </p:spPr>
      </p:pic>
      <p:pic>
        <p:nvPicPr>
          <p:cNvPr id="15" name="Picture 22" descr="http://www.majstrissmt.eu/myimages/141735243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5152480"/>
            <a:ext cx="1656184" cy="1516880"/>
          </a:xfrm>
          <a:prstGeom prst="rect">
            <a:avLst/>
          </a:prstGeom>
          <a:noFill/>
        </p:spPr>
      </p:pic>
      <p:pic>
        <p:nvPicPr>
          <p:cNvPr id="16" name="Picture 24" descr="http://www.majstrissmt.eu/myimages/1417352495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5152480"/>
            <a:ext cx="1539245" cy="1440185"/>
          </a:xfrm>
          <a:prstGeom prst="rect">
            <a:avLst/>
          </a:prstGeom>
          <a:noFill/>
        </p:spPr>
      </p:pic>
      <p:pic>
        <p:nvPicPr>
          <p:cNvPr id="17" name="Picture 26" descr="http://www.majstrissmt.eu/myimages/1417352596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5296496"/>
            <a:ext cx="1448764" cy="1337321"/>
          </a:xfrm>
          <a:prstGeom prst="rect">
            <a:avLst/>
          </a:prstGeom>
          <a:noFill/>
        </p:spPr>
      </p:pic>
      <p:pic>
        <p:nvPicPr>
          <p:cNvPr id="18" name="Picture 28" descr="http://www.majstrissmt.eu/myimages/1417352702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35728" y="5368504"/>
            <a:ext cx="1336264" cy="1244352"/>
          </a:xfrm>
          <a:prstGeom prst="rect">
            <a:avLst/>
          </a:prstGeom>
          <a:noFill/>
        </p:spPr>
      </p:pic>
      <p:pic>
        <p:nvPicPr>
          <p:cNvPr id="55300" name="Picture 4" descr="https://upload.wikimedia.org/wikipedia/commons/thumb/1/11/Trimer_potenciometer01.png/440px-Trimer_potenciometer01.png"/>
          <p:cNvPicPr>
            <a:picLocks noChangeAspect="1" noChangeArrowheads="1"/>
          </p:cNvPicPr>
          <p:nvPr/>
        </p:nvPicPr>
        <p:blipFill>
          <a:blip r:embed="rId15" cstate="print"/>
          <a:srcRect l="60135" t="17182" r="22683" b="33728"/>
          <a:stretch>
            <a:fillRect/>
          </a:stretch>
        </p:blipFill>
        <p:spPr bwMode="auto">
          <a:xfrm>
            <a:off x="971600" y="2420888"/>
            <a:ext cx="720080" cy="1440160"/>
          </a:xfrm>
          <a:prstGeom prst="rect">
            <a:avLst/>
          </a:prstGeom>
          <a:noFill/>
        </p:spPr>
      </p:pic>
      <p:pic>
        <p:nvPicPr>
          <p:cNvPr id="55302" name="Picture 6" descr="https://upload.wikimedia.org/wikipedia/commons/thumb/1/11/Trimer_potenciometer01.png/440px-Trimer_potenciometer01.png"/>
          <p:cNvPicPr>
            <a:picLocks noChangeAspect="1" noChangeArrowheads="1"/>
          </p:cNvPicPr>
          <p:nvPr/>
        </p:nvPicPr>
        <p:blipFill>
          <a:blip r:embed="rId15" cstate="print"/>
          <a:srcRect l="13745" t="17182" r="70791" b="33728"/>
          <a:stretch>
            <a:fillRect/>
          </a:stretch>
        </p:blipFill>
        <p:spPr bwMode="auto">
          <a:xfrm rot="5400000">
            <a:off x="2195736" y="2420888"/>
            <a:ext cx="648072" cy="1440160"/>
          </a:xfrm>
          <a:prstGeom prst="rect">
            <a:avLst/>
          </a:prstGeom>
          <a:noFill/>
        </p:spPr>
      </p:pic>
      <p:pic>
        <p:nvPicPr>
          <p:cNvPr id="55304" name="Picture 8" descr="http://www.malyvedec.cz/sch-vypinac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400000">
            <a:off x="3841389" y="2194333"/>
            <a:ext cx="1080118" cy="1821263"/>
          </a:xfrm>
          <a:prstGeom prst="rect">
            <a:avLst/>
          </a:prstGeom>
          <a:noFill/>
        </p:spPr>
      </p:pic>
      <p:pic>
        <p:nvPicPr>
          <p:cNvPr id="55308" name="Picture 12" descr="http://dielektrika.kvalitne.cz/prakaplik%20obr/znacky.PNG"/>
          <p:cNvPicPr>
            <a:picLocks noChangeAspect="1" noChangeArrowheads="1"/>
          </p:cNvPicPr>
          <p:nvPr/>
        </p:nvPicPr>
        <p:blipFill>
          <a:blip r:embed="rId17" cstate="print"/>
          <a:srcRect b="25232"/>
          <a:stretch>
            <a:fillRect/>
          </a:stretch>
        </p:blipFill>
        <p:spPr bwMode="auto">
          <a:xfrm>
            <a:off x="5364088" y="2276872"/>
            <a:ext cx="3562350" cy="1296144"/>
          </a:xfrm>
          <a:prstGeom prst="rect">
            <a:avLst/>
          </a:prstGeom>
          <a:noFill/>
        </p:spPr>
      </p:pic>
      <p:pic>
        <p:nvPicPr>
          <p:cNvPr id="55310" name="Picture 14" descr="https://upload.wikimedia.org/wikipedia/commons/thumb/4/4f/Schaltbild_Trafo.png/220px-Schaltbild_Trafo.png"/>
          <p:cNvPicPr>
            <a:picLocks noChangeAspect="1" noChangeArrowheads="1"/>
          </p:cNvPicPr>
          <p:nvPr/>
        </p:nvPicPr>
        <p:blipFill>
          <a:blip r:embed="rId18" cstate="print"/>
          <a:srcRect l="30927" r="27837"/>
          <a:stretch>
            <a:fillRect/>
          </a:stretch>
        </p:blipFill>
        <p:spPr bwMode="auto">
          <a:xfrm>
            <a:off x="1835696" y="764703"/>
            <a:ext cx="1080120" cy="1512095"/>
          </a:xfrm>
          <a:prstGeom prst="rect">
            <a:avLst/>
          </a:prstGeom>
          <a:noFill/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6256" y="692696"/>
            <a:ext cx="849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11760" y="3920349"/>
            <a:ext cx="1800200" cy="80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12359" y="836712"/>
            <a:ext cx="11946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57158" y="28572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b="1" dirty="0" smtClean="0">
                <a:solidFill>
                  <a:srgbClr val="C00000"/>
                </a:solidFill>
              </a:rPr>
              <a:t>Návrh DPS spojovacími čiarami</a:t>
            </a:r>
            <a:endParaRPr lang="sk-SK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04" y="253475"/>
            <a:ext cx="3319778" cy="267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68877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3312368" cy="30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4067944" y="3747076"/>
            <a:ext cx="3672409" cy="292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539552" y="3789041"/>
            <a:ext cx="2770413" cy="2448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499992" y="3789040"/>
            <a:ext cx="2808311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4" cstate="print"/>
          <a:srcRect r="8623"/>
          <a:stretch>
            <a:fillRect/>
          </a:stretch>
        </p:blipFill>
        <p:spPr bwMode="auto">
          <a:xfrm>
            <a:off x="2987824" y="229265"/>
            <a:ext cx="2160240" cy="319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214282" y="26064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Návrh DPS deliacimi čiarami</a:t>
            </a:r>
            <a:endParaRPr lang="sk-SK" sz="2400" b="1" dirty="0">
              <a:solidFill>
                <a:srgbClr val="C0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652120" y="3326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Rozpis súčiastok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652120" y="83671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V1 /12V – jednosmerný zdroj</a:t>
            </a:r>
          </a:p>
          <a:p>
            <a:r>
              <a:rPr lang="sk-SK" dirty="0" smtClean="0"/>
              <a:t>R1/4.7k – </a:t>
            </a:r>
            <a:r>
              <a:rPr lang="sk-SK" dirty="0" err="1" smtClean="0"/>
              <a:t>rezistor</a:t>
            </a:r>
            <a:endParaRPr lang="sk-SK" dirty="0" smtClean="0"/>
          </a:p>
          <a:p>
            <a:r>
              <a:rPr lang="sk-SK" dirty="0" smtClean="0"/>
              <a:t>C1/100uF – kondenzátor</a:t>
            </a:r>
          </a:p>
          <a:p>
            <a:r>
              <a:rPr lang="sk-SK" dirty="0" smtClean="0"/>
              <a:t>Q1/BC337 – NPN tranzistor</a:t>
            </a:r>
          </a:p>
          <a:p>
            <a:r>
              <a:rPr lang="sk-SK" dirty="0" smtClean="0"/>
              <a:t>LED1 – </a:t>
            </a:r>
            <a:r>
              <a:rPr lang="sk-SK" dirty="0" err="1" smtClean="0"/>
              <a:t>Led</a:t>
            </a:r>
            <a:r>
              <a:rPr lang="sk-SK" dirty="0" smtClean="0"/>
              <a:t> dióda</a:t>
            </a:r>
            <a:endParaRPr lang="sk-SK" dirty="0"/>
          </a:p>
        </p:txBody>
      </p:sp>
      <p:sp>
        <p:nvSpPr>
          <p:cNvPr id="13" name="Ovál 12"/>
          <p:cNvSpPr/>
          <p:nvPr/>
        </p:nvSpPr>
        <p:spPr>
          <a:xfrm>
            <a:off x="2857488" y="1500174"/>
            <a:ext cx="714380" cy="71438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4214810" y="1357298"/>
            <a:ext cx="428628" cy="42862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6" name="Rovná spojovacia šípka 15"/>
          <p:cNvCxnSpPr>
            <a:stCxn id="13" idx="3"/>
          </p:cNvCxnSpPr>
          <p:nvPr/>
        </p:nvCxnSpPr>
        <p:spPr>
          <a:xfrm rot="5400000">
            <a:off x="1428728" y="2395689"/>
            <a:ext cx="1819132" cy="124762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14" idx="3"/>
          </p:cNvCxnSpPr>
          <p:nvPr/>
        </p:nvCxnSpPr>
        <p:spPr>
          <a:xfrm rot="5400000">
            <a:off x="1357291" y="2651849"/>
            <a:ext cx="3848985" cy="199159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rot="5400000">
            <a:off x="1000099" y="2285992"/>
            <a:ext cx="4643470" cy="107157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rot="10800000" flipV="1">
            <a:off x="1357290" y="2428868"/>
            <a:ext cx="3071834" cy="3000396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/>
          <p:cNvSpPr txBox="1"/>
          <p:nvPr/>
        </p:nvSpPr>
        <p:spPr>
          <a:xfrm>
            <a:off x="214282" y="3284984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Doska plošného spoja = realizácia DPS deliacimi čiarami, potrebujeme katalóg súčiastok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357158" y="28572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/>
              <a:t>Návrh DPS deliacimi čiarami</a:t>
            </a:r>
            <a:endParaRPr lang="sk-SK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84533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42" y="110599"/>
            <a:ext cx="3319778" cy="267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767044"/>
            <a:ext cx="2276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929322" y="2281259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20x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21429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Spájkovanie</a:t>
            </a:r>
            <a:endParaRPr lang="sk-SK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66879"/>
            <a:ext cx="44577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285720" y="71435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Vytvorte nasledovnú DPS, </a:t>
            </a:r>
            <a:r>
              <a:rPr lang="sk-SK" dirty="0" err="1" smtClean="0"/>
              <a:t>zaspájkujte</a:t>
            </a:r>
            <a:r>
              <a:rPr lang="sk-SK" dirty="0" smtClean="0"/>
              <a:t> 20ks vodiča s dĺžkou 20mm podľa obrázka do DPS.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4536504" cy="6480720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 cstate="print"/>
          <a:srcRect t="38235"/>
          <a:stretch>
            <a:fillRect/>
          </a:stretch>
        </p:blipFill>
        <p:spPr>
          <a:xfrm>
            <a:off x="5004048" y="0"/>
            <a:ext cx="3888432" cy="324036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932040" y="3356992"/>
            <a:ext cx="4211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Postup spájkovania prebieha v 3 fázach:</a:t>
            </a:r>
            <a:endParaRPr lang="sk-SK" dirty="0" smtClean="0"/>
          </a:p>
          <a:p>
            <a:pPr lvl="0"/>
            <a:r>
              <a:rPr lang="sk-SK" dirty="0" smtClean="0"/>
              <a:t>1. Ohrev</a:t>
            </a:r>
          </a:p>
          <a:p>
            <a:pPr lvl="0"/>
            <a:r>
              <a:rPr lang="sk-SK" dirty="0" smtClean="0"/>
              <a:t>2. Zaliatie cínovou spájkou</a:t>
            </a:r>
          </a:p>
          <a:p>
            <a:pPr lvl="0"/>
            <a:r>
              <a:rPr lang="sk-SK" dirty="0" smtClean="0"/>
              <a:t>3. Ochladenie</a:t>
            </a:r>
          </a:p>
          <a:p>
            <a:endParaRPr lang="sk-SK" dirty="0" smtClean="0"/>
          </a:p>
          <a:p>
            <a:r>
              <a:rPr lang="sk-SK" dirty="0" smtClean="0"/>
              <a:t>Pri spájkovaní je </a:t>
            </a:r>
            <a:r>
              <a:rPr lang="sk-SK" b="1" dirty="0" smtClean="0"/>
              <a:t>potrebné prispôsobiť  výkon spájky</a:t>
            </a:r>
            <a:r>
              <a:rPr lang="sk-SK" dirty="0" smtClean="0"/>
              <a:t> veľkosti spájkovaného dielu.</a:t>
            </a:r>
          </a:p>
          <a:p>
            <a:endParaRPr lang="sk-SK" dirty="0" smtClean="0"/>
          </a:p>
          <a:p>
            <a:r>
              <a:rPr lang="sk-SK" b="1" dirty="0" smtClean="0"/>
              <a:t>Polovodičové súčiastky nesmú byť pri spájkovaní  príliš ohriate</a:t>
            </a:r>
            <a:r>
              <a:rPr lang="sk-SK" dirty="0" smtClean="0"/>
              <a:t> . Je potrebné dbať na medzné teploty a na medznú hodnotu spájkovania.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902</Words>
  <Application>Microsoft Office PowerPoint</Application>
  <PresentationFormat>Prezentácia na obrazovke (4:3)</PresentationFormat>
  <Paragraphs>138</Paragraphs>
  <Slides>30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Juraj</cp:lastModifiedBy>
  <cp:revision>128</cp:revision>
  <dcterms:created xsi:type="dcterms:W3CDTF">2013-02-01T18:44:01Z</dcterms:created>
  <dcterms:modified xsi:type="dcterms:W3CDTF">2017-10-23T16:54:48Z</dcterms:modified>
</cp:coreProperties>
</file>